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13" r:id="rId4"/>
    <p:sldMasterId id="2147483720" r:id="rId5"/>
    <p:sldMasterId id="2147483732" r:id="rId6"/>
    <p:sldMasterId id="2147483738" r:id="rId7"/>
  </p:sldMasterIdLst>
  <p:notesMasterIdLst>
    <p:notesMasterId r:id="rId92"/>
  </p:notesMasterIdLst>
  <p:sldIdLst>
    <p:sldId id="1303" r:id="rId8"/>
    <p:sldId id="1129" r:id="rId9"/>
    <p:sldId id="1305" r:id="rId10"/>
    <p:sldId id="1304" r:id="rId11"/>
    <p:sldId id="1347" r:id="rId12"/>
    <p:sldId id="1036" r:id="rId13"/>
    <p:sldId id="1125" r:id="rId14"/>
    <p:sldId id="1130" r:id="rId15"/>
    <p:sldId id="1302" r:id="rId16"/>
    <p:sldId id="1133" r:id="rId17"/>
    <p:sldId id="1134" r:id="rId18"/>
    <p:sldId id="1262" r:id="rId19"/>
    <p:sldId id="1218" r:id="rId20"/>
    <p:sldId id="1329" r:id="rId21"/>
    <p:sldId id="1334" r:id="rId22"/>
    <p:sldId id="1355" r:id="rId23"/>
    <p:sldId id="1356" r:id="rId24"/>
    <p:sldId id="1357" r:id="rId25"/>
    <p:sldId id="1338" r:id="rId26"/>
    <p:sldId id="1348" r:id="rId27"/>
    <p:sldId id="1349" r:id="rId28"/>
    <p:sldId id="1350" r:id="rId29"/>
    <p:sldId id="1346" r:id="rId30"/>
    <p:sldId id="1256" r:id="rId31"/>
    <p:sldId id="1215" r:id="rId32"/>
    <p:sldId id="1321" r:id="rId33"/>
    <p:sldId id="1344" r:id="rId34"/>
    <p:sldId id="1345" r:id="rId35"/>
    <p:sldId id="1297" r:id="rId36"/>
    <p:sldId id="1295" r:id="rId37"/>
    <p:sldId id="965" r:id="rId38"/>
    <p:sldId id="1283" r:id="rId39"/>
    <p:sldId id="1332" r:id="rId40"/>
    <p:sldId id="1229" r:id="rId41"/>
    <p:sldId id="1284" r:id="rId42"/>
    <p:sldId id="1316" r:id="rId43"/>
    <p:sldId id="1313" r:id="rId44"/>
    <p:sldId id="1293" r:id="rId45"/>
    <p:sldId id="1330" r:id="rId46"/>
    <p:sldId id="1296" r:id="rId47"/>
    <p:sldId id="1199" r:id="rId48"/>
    <p:sldId id="1320" r:id="rId49"/>
    <p:sldId id="1322" r:id="rId50"/>
    <p:sldId id="1291" r:id="rId51"/>
    <p:sldId id="1310" r:id="rId52"/>
    <p:sldId id="1311" r:id="rId53"/>
    <p:sldId id="1331" r:id="rId54"/>
    <p:sldId id="1275" r:id="rId55"/>
    <p:sldId id="1286" r:id="rId56"/>
    <p:sldId id="1294" r:id="rId57"/>
    <p:sldId id="1268" r:id="rId58"/>
    <p:sldId id="1274" r:id="rId59"/>
    <p:sldId id="1174" r:id="rId60"/>
    <p:sldId id="1217" r:id="rId61"/>
    <p:sldId id="1250" r:id="rId62"/>
    <p:sldId id="1292" r:id="rId63"/>
    <p:sldId id="1335" r:id="rId64"/>
    <p:sldId id="1281" r:id="rId65"/>
    <p:sldId id="1340" r:id="rId66"/>
    <p:sldId id="1198" r:id="rId67"/>
    <p:sldId id="1359" r:id="rId68"/>
    <p:sldId id="1157" r:id="rId69"/>
    <p:sldId id="1032" r:id="rId70"/>
    <p:sldId id="1337" r:id="rId71"/>
    <p:sldId id="1028" r:id="rId72"/>
    <p:sldId id="1351" r:id="rId73"/>
    <p:sldId id="1342" r:id="rId74"/>
    <p:sldId id="1205" r:id="rId75"/>
    <p:sldId id="1207" r:id="rId76"/>
    <p:sldId id="1209" r:id="rId77"/>
    <p:sldId id="1211" r:id="rId78"/>
    <p:sldId id="256" r:id="rId79"/>
    <p:sldId id="1328" r:id="rId80"/>
    <p:sldId id="1354" r:id="rId81"/>
    <p:sldId id="1353" r:id="rId82"/>
    <p:sldId id="1253" r:id="rId83"/>
    <p:sldId id="1360" r:id="rId84"/>
    <p:sldId id="1333" r:id="rId85"/>
    <p:sldId id="1242" r:id="rId86"/>
    <p:sldId id="1243" r:id="rId87"/>
    <p:sldId id="1244" r:id="rId88"/>
    <p:sldId id="1277" r:id="rId89"/>
    <p:sldId id="1279" r:id="rId90"/>
    <p:sldId id="1361" r:id="rId9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80760" autoAdjust="0"/>
  </p:normalViewPr>
  <p:slideViewPr>
    <p:cSldViewPr snapToGrid="0">
      <p:cViewPr varScale="1">
        <p:scale>
          <a:sx n="77" d="100"/>
          <a:sy n="77" d="100"/>
        </p:scale>
        <p:origin x="100"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fs\staff\Bethany.Price-Bish\Restraint%20Analysis%20and%20Impact%20of%20Training\Copy%20of%202014-2019%20RPI%20graph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000">
                <a:latin typeface="Lato" panose="020F0502020204030203" pitchFamily="34" charset="0"/>
              </a:rPr>
              <a:t>Appointments</a:t>
            </a:r>
            <a:r>
              <a:rPr lang="en-GB" sz="2000" baseline="0">
                <a:latin typeface="Lato" panose="020F0502020204030203" pitchFamily="34" charset="0"/>
              </a:rPr>
              <a:t> and Leavers</a:t>
            </a:r>
            <a:endParaRPr lang="en-GB" sz="2000">
              <a:latin typeface="Lato" panose="020F0502020204030203"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(Sheet1!$B$1:$G$1,Sheet1!$K$1:$M$1)</c:f>
              <c:strCache>
                <c:ptCount val="9"/>
                <c:pt idx="0">
                  <c:v>Total Interviews</c:v>
                </c:pt>
                <c:pt idx="1">
                  <c:v>Face to Face</c:v>
                </c:pt>
                <c:pt idx="2">
                  <c:v>Via Zoom</c:v>
                </c:pt>
                <c:pt idx="3">
                  <c:v>Total Appointed</c:v>
                </c:pt>
                <c:pt idx="4">
                  <c:v>Appointed Face to Face</c:v>
                </c:pt>
                <c:pt idx="5">
                  <c:v>Appointed via Zoom</c:v>
                </c:pt>
                <c:pt idx="6">
                  <c:v>Total left</c:v>
                </c:pt>
                <c:pt idx="7">
                  <c:v>Face to Face left as % of total appointed</c:v>
                </c:pt>
                <c:pt idx="8">
                  <c:v>Zoom left as % of total appointed</c:v>
                </c:pt>
              </c:strCache>
              <c:extLst/>
            </c:strRef>
          </c:cat>
          <c:val>
            <c:numRef>
              <c:f>(Sheet1!$B$2:$G$2,Sheet1!$K$2:$M$2)</c:f>
              <c:numCache>
                <c:formatCode>General</c:formatCode>
                <c:ptCount val="9"/>
                <c:pt idx="0">
                  <c:v>88</c:v>
                </c:pt>
                <c:pt idx="1">
                  <c:v>88</c:v>
                </c:pt>
                <c:pt idx="2">
                  <c:v>0</c:v>
                </c:pt>
                <c:pt idx="3">
                  <c:v>55</c:v>
                </c:pt>
                <c:pt idx="4">
                  <c:v>55</c:v>
                </c:pt>
                <c:pt idx="5">
                  <c:v>0</c:v>
                </c:pt>
                <c:pt idx="6">
                  <c:v>28</c:v>
                </c:pt>
                <c:pt idx="7">
                  <c:v>51</c:v>
                </c:pt>
                <c:pt idx="8">
                  <c:v>0</c:v>
                </c:pt>
              </c:numCache>
              <c:extLst/>
            </c:numRef>
          </c:val>
          <c:extLst>
            <c:ext xmlns:c16="http://schemas.microsoft.com/office/drawing/2014/chart" uri="{C3380CC4-5D6E-409C-BE32-E72D297353CC}">
              <c16:uniqueId val="{00000000-2747-4F2D-956C-9BE42A168246}"/>
            </c:ext>
          </c:extLst>
        </c:ser>
        <c:ser>
          <c:idx val="1"/>
          <c:order val="1"/>
          <c:tx>
            <c:strRef>
              <c:f>Sheet1!$A$3</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(Sheet1!$B$1:$G$1,Sheet1!$K$1:$M$1)</c:f>
              <c:strCache>
                <c:ptCount val="9"/>
                <c:pt idx="0">
                  <c:v>Total Interviews</c:v>
                </c:pt>
                <c:pt idx="1">
                  <c:v>Face to Face</c:v>
                </c:pt>
                <c:pt idx="2">
                  <c:v>Via Zoom</c:v>
                </c:pt>
                <c:pt idx="3">
                  <c:v>Total Appointed</c:v>
                </c:pt>
                <c:pt idx="4">
                  <c:v>Appointed Face to Face</c:v>
                </c:pt>
                <c:pt idx="5">
                  <c:v>Appointed via Zoom</c:v>
                </c:pt>
                <c:pt idx="6">
                  <c:v>Total left</c:v>
                </c:pt>
                <c:pt idx="7">
                  <c:v>Face to Face left as % of total appointed</c:v>
                </c:pt>
                <c:pt idx="8">
                  <c:v>Zoom left as % of total appointed</c:v>
                </c:pt>
              </c:strCache>
              <c:extLst/>
            </c:strRef>
          </c:cat>
          <c:val>
            <c:numRef>
              <c:f>(Sheet1!$B$3:$G$3,Sheet1!$K$3:$M$3)</c:f>
              <c:numCache>
                <c:formatCode>General</c:formatCode>
                <c:ptCount val="9"/>
                <c:pt idx="0">
                  <c:v>140</c:v>
                </c:pt>
                <c:pt idx="1">
                  <c:v>53</c:v>
                </c:pt>
                <c:pt idx="2">
                  <c:v>87</c:v>
                </c:pt>
                <c:pt idx="3">
                  <c:v>73</c:v>
                </c:pt>
                <c:pt idx="4">
                  <c:v>27</c:v>
                </c:pt>
                <c:pt idx="5">
                  <c:v>46</c:v>
                </c:pt>
                <c:pt idx="6">
                  <c:v>33</c:v>
                </c:pt>
                <c:pt idx="7">
                  <c:v>10</c:v>
                </c:pt>
                <c:pt idx="8">
                  <c:v>36</c:v>
                </c:pt>
              </c:numCache>
              <c:extLst/>
            </c:numRef>
          </c:val>
          <c:extLst>
            <c:ext xmlns:c16="http://schemas.microsoft.com/office/drawing/2014/chart" uri="{C3380CC4-5D6E-409C-BE32-E72D297353CC}">
              <c16:uniqueId val="{00000001-2747-4F2D-956C-9BE42A168246}"/>
            </c:ext>
          </c:extLst>
        </c:ser>
        <c:ser>
          <c:idx val="2"/>
          <c:order val="2"/>
          <c:tx>
            <c:strRef>
              <c:f>Sheet1!$A$4</c:f>
              <c:strCache>
                <c:ptCount val="1"/>
                <c:pt idx="0">
                  <c:v>2121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(Sheet1!$B$1:$G$1,Sheet1!$K$1:$M$1)</c:f>
              <c:strCache>
                <c:ptCount val="9"/>
                <c:pt idx="0">
                  <c:v>Total Interviews</c:v>
                </c:pt>
                <c:pt idx="1">
                  <c:v>Face to Face</c:v>
                </c:pt>
                <c:pt idx="2">
                  <c:v>Via Zoom</c:v>
                </c:pt>
                <c:pt idx="3">
                  <c:v>Total Appointed</c:v>
                </c:pt>
                <c:pt idx="4">
                  <c:v>Appointed Face to Face</c:v>
                </c:pt>
                <c:pt idx="5">
                  <c:v>Appointed via Zoom</c:v>
                </c:pt>
                <c:pt idx="6">
                  <c:v>Total left</c:v>
                </c:pt>
                <c:pt idx="7">
                  <c:v>Face to Face left as % of total appointed</c:v>
                </c:pt>
                <c:pt idx="8">
                  <c:v>Zoom left as % of total appointed</c:v>
                </c:pt>
              </c:strCache>
              <c:extLst/>
            </c:strRef>
          </c:cat>
          <c:val>
            <c:numRef>
              <c:f>(Sheet1!$B$4:$G$4,Sheet1!$K$4:$M$4)</c:f>
              <c:numCache>
                <c:formatCode>General</c:formatCode>
                <c:ptCount val="9"/>
                <c:pt idx="0">
                  <c:v>103</c:v>
                </c:pt>
                <c:pt idx="1">
                  <c:v>63</c:v>
                </c:pt>
                <c:pt idx="2">
                  <c:v>40</c:v>
                </c:pt>
                <c:pt idx="3">
                  <c:v>52</c:v>
                </c:pt>
                <c:pt idx="4">
                  <c:v>37</c:v>
                </c:pt>
                <c:pt idx="5">
                  <c:v>15</c:v>
                </c:pt>
                <c:pt idx="6">
                  <c:v>12</c:v>
                </c:pt>
                <c:pt idx="7">
                  <c:v>32</c:v>
                </c:pt>
                <c:pt idx="8">
                  <c:v>0</c:v>
                </c:pt>
              </c:numCache>
              <c:extLst/>
            </c:numRef>
          </c:val>
          <c:extLst>
            <c:ext xmlns:c16="http://schemas.microsoft.com/office/drawing/2014/chart" uri="{C3380CC4-5D6E-409C-BE32-E72D297353CC}">
              <c16:uniqueId val="{00000002-2747-4F2D-956C-9BE42A168246}"/>
            </c:ext>
          </c:extLst>
        </c:ser>
        <c:dLbls>
          <c:showLegendKey val="0"/>
          <c:showVal val="0"/>
          <c:showCatName val="0"/>
          <c:showSerName val="0"/>
          <c:showPercent val="0"/>
          <c:showBubbleSize val="0"/>
        </c:dLbls>
        <c:gapWidth val="150"/>
        <c:axId val="190741120"/>
        <c:axId val="190626592"/>
      </c:barChart>
      <c:catAx>
        <c:axId val="19074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90626592"/>
        <c:crosses val="autoZero"/>
        <c:auto val="1"/>
        <c:lblAlgn val="ctr"/>
        <c:lblOffset val="100"/>
        <c:noMultiLvlLbl val="0"/>
      </c:catAx>
      <c:valAx>
        <c:axId val="190626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741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58788C"/>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solidFill>
                  <a:srgbClr val="002060"/>
                </a:solidFill>
                <a:latin typeface="Poppins" panose="00000500000000000000" pitchFamily="2" charset="0"/>
                <a:cs typeface="Poppins" panose="00000500000000000000" pitchFamily="2" charset="0"/>
              </a:rPr>
              <a:t>Restrictive Physical Interventions + Training Input :</a:t>
            </a:r>
            <a:r>
              <a:rPr lang="en-GB" sz="1600" b="1" baseline="0" dirty="0">
                <a:solidFill>
                  <a:srgbClr val="002060"/>
                </a:solidFill>
                <a:latin typeface="Poppins" panose="00000500000000000000" pitchFamily="2" charset="0"/>
                <a:cs typeface="Poppins" panose="00000500000000000000" pitchFamily="2" charset="0"/>
              </a:rPr>
              <a:t> December 2013 - October 2019</a:t>
            </a:r>
            <a:endParaRPr lang="en-GB" sz="1600" b="1" i="0" u="none" strike="noStrike" baseline="0" dirty="0">
              <a:solidFill>
                <a:srgbClr val="002060"/>
              </a:solidFill>
              <a:effectLst/>
              <a:latin typeface="Poppins" panose="00000500000000000000" pitchFamily="2" charset="0"/>
              <a:cs typeface="Poppins" panose="00000500000000000000" pitchFamily="2" charset="0"/>
            </a:endParaRPr>
          </a:p>
        </c:rich>
      </c:tx>
      <c:layout>
        <c:manualLayout>
          <c:xMode val="edge"/>
          <c:yMode val="edge"/>
          <c:x val="0.1146871296003571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2650219547130235E-2"/>
          <c:y val="0.1359218703593639"/>
          <c:w val="0.93715255523431129"/>
          <c:h val="0.70328754821393535"/>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Sheet1!$A$3:$A$73</c:f>
              <c:numCache>
                <c:formatCode>mmm\-yy</c:formatCode>
                <c:ptCount val="71"/>
                <c:pt idx="0">
                  <c:v>41609</c:v>
                </c:pt>
                <c:pt idx="1">
                  <c:v>41640</c:v>
                </c:pt>
                <c:pt idx="2">
                  <c:v>41671</c:v>
                </c:pt>
                <c:pt idx="3">
                  <c:v>41699</c:v>
                </c:pt>
                <c:pt idx="4">
                  <c:v>41730</c:v>
                </c:pt>
                <c:pt idx="5">
                  <c:v>41760</c:v>
                </c:pt>
                <c:pt idx="6">
                  <c:v>41791</c:v>
                </c:pt>
                <c:pt idx="7">
                  <c:v>41821</c:v>
                </c:pt>
                <c:pt idx="8">
                  <c:v>41852</c:v>
                </c:pt>
                <c:pt idx="9">
                  <c:v>41883</c:v>
                </c:pt>
                <c:pt idx="10">
                  <c:v>41913</c:v>
                </c:pt>
                <c:pt idx="11">
                  <c:v>41944</c:v>
                </c:pt>
                <c:pt idx="12">
                  <c:v>41974</c:v>
                </c:pt>
                <c:pt idx="13">
                  <c:v>42005</c:v>
                </c:pt>
                <c:pt idx="14">
                  <c:v>42036</c:v>
                </c:pt>
                <c:pt idx="15">
                  <c:v>42064</c:v>
                </c:pt>
                <c:pt idx="16">
                  <c:v>42095</c:v>
                </c:pt>
                <c:pt idx="17">
                  <c:v>42125</c:v>
                </c:pt>
                <c:pt idx="18">
                  <c:v>42156</c:v>
                </c:pt>
                <c:pt idx="19">
                  <c:v>42186</c:v>
                </c:pt>
                <c:pt idx="20">
                  <c:v>42217</c:v>
                </c:pt>
                <c:pt idx="21">
                  <c:v>42248</c:v>
                </c:pt>
                <c:pt idx="22">
                  <c:v>42278</c:v>
                </c:pt>
                <c:pt idx="23">
                  <c:v>42309</c:v>
                </c:pt>
                <c:pt idx="24">
                  <c:v>42339</c:v>
                </c:pt>
                <c:pt idx="25">
                  <c:v>42370</c:v>
                </c:pt>
                <c:pt idx="26">
                  <c:v>42401</c:v>
                </c:pt>
                <c:pt idx="27">
                  <c:v>42430</c:v>
                </c:pt>
                <c:pt idx="28">
                  <c:v>42461</c:v>
                </c:pt>
                <c:pt idx="29">
                  <c:v>42491</c:v>
                </c:pt>
                <c:pt idx="30">
                  <c:v>42522</c:v>
                </c:pt>
                <c:pt idx="31">
                  <c:v>42552</c:v>
                </c:pt>
                <c:pt idx="32">
                  <c:v>42583</c:v>
                </c:pt>
                <c:pt idx="33">
                  <c:v>42614</c:v>
                </c:pt>
                <c:pt idx="34">
                  <c:v>42644</c:v>
                </c:pt>
                <c:pt idx="35">
                  <c:v>42675</c:v>
                </c:pt>
                <c:pt idx="36">
                  <c:v>42705</c:v>
                </c:pt>
                <c:pt idx="37">
                  <c:v>42736</c:v>
                </c:pt>
                <c:pt idx="38">
                  <c:v>42767</c:v>
                </c:pt>
                <c:pt idx="39">
                  <c:v>42795</c:v>
                </c:pt>
                <c:pt idx="40">
                  <c:v>42826</c:v>
                </c:pt>
                <c:pt idx="41">
                  <c:v>42856</c:v>
                </c:pt>
                <c:pt idx="42">
                  <c:v>42887</c:v>
                </c:pt>
                <c:pt idx="43">
                  <c:v>42917</c:v>
                </c:pt>
                <c:pt idx="44">
                  <c:v>42948</c:v>
                </c:pt>
                <c:pt idx="45">
                  <c:v>42979</c:v>
                </c:pt>
                <c:pt idx="46">
                  <c:v>43009</c:v>
                </c:pt>
                <c:pt idx="47">
                  <c:v>43040</c:v>
                </c:pt>
                <c:pt idx="48">
                  <c:v>43070</c:v>
                </c:pt>
                <c:pt idx="49">
                  <c:v>43101</c:v>
                </c:pt>
                <c:pt idx="50">
                  <c:v>43132</c:v>
                </c:pt>
                <c:pt idx="51">
                  <c:v>43160</c:v>
                </c:pt>
                <c:pt idx="52">
                  <c:v>43191</c:v>
                </c:pt>
                <c:pt idx="53">
                  <c:v>43221</c:v>
                </c:pt>
                <c:pt idx="54">
                  <c:v>43252</c:v>
                </c:pt>
                <c:pt idx="55">
                  <c:v>43282</c:v>
                </c:pt>
                <c:pt idx="56">
                  <c:v>43313</c:v>
                </c:pt>
                <c:pt idx="57">
                  <c:v>43344</c:v>
                </c:pt>
                <c:pt idx="58">
                  <c:v>43374</c:v>
                </c:pt>
                <c:pt idx="59">
                  <c:v>43405</c:v>
                </c:pt>
                <c:pt idx="60">
                  <c:v>43435</c:v>
                </c:pt>
                <c:pt idx="61">
                  <c:v>43466</c:v>
                </c:pt>
                <c:pt idx="62">
                  <c:v>43497</c:v>
                </c:pt>
                <c:pt idx="63">
                  <c:v>43525</c:v>
                </c:pt>
                <c:pt idx="64">
                  <c:v>43556</c:v>
                </c:pt>
                <c:pt idx="65">
                  <c:v>43586</c:v>
                </c:pt>
                <c:pt idx="66">
                  <c:v>43617</c:v>
                </c:pt>
                <c:pt idx="67">
                  <c:v>43647</c:v>
                </c:pt>
                <c:pt idx="68">
                  <c:v>43678</c:v>
                </c:pt>
                <c:pt idx="69">
                  <c:v>43709</c:v>
                </c:pt>
                <c:pt idx="70">
                  <c:v>43739</c:v>
                </c:pt>
              </c:numCache>
            </c:numRef>
          </c:cat>
          <c:val>
            <c:numRef>
              <c:f>Sheet1!$B$3:$B$73</c:f>
              <c:numCache>
                <c:formatCode>General</c:formatCode>
                <c:ptCount val="71"/>
                <c:pt idx="0">
                  <c:v>146</c:v>
                </c:pt>
                <c:pt idx="1">
                  <c:v>235</c:v>
                </c:pt>
                <c:pt idx="2">
                  <c:v>198</c:v>
                </c:pt>
                <c:pt idx="3">
                  <c:v>254</c:v>
                </c:pt>
                <c:pt idx="4">
                  <c:v>198</c:v>
                </c:pt>
                <c:pt idx="5">
                  <c:v>153</c:v>
                </c:pt>
                <c:pt idx="6">
                  <c:v>136</c:v>
                </c:pt>
                <c:pt idx="7">
                  <c:v>125</c:v>
                </c:pt>
                <c:pt idx="8">
                  <c:v>21</c:v>
                </c:pt>
                <c:pt idx="9">
                  <c:v>172</c:v>
                </c:pt>
                <c:pt idx="10">
                  <c:v>173</c:v>
                </c:pt>
                <c:pt idx="11">
                  <c:v>200</c:v>
                </c:pt>
                <c:pt idx="12">
                  <c:v>97</c:v>
                </c:pt>
                <c:pt idx="13">
                  <c:v>125</c:v>
                </c:pt>
                <c:pt idx="14">
                  <c:v>114</c:v>
                </c:pt>
                <c:pt idx="15">
                  <c:v>176</c:v>
                </c:pt>
                <c:pt idx="16">
                  <c:v>98</c:v>
                </c:pt>
                <c:pt idx="17">
                  <c:v>53</c:v>
                </c:pt>
                <c:pt idx="18">
                  <c:v>134</c:v>
                </c:pt>
                <c:pt idx="19">
                  <c:v>70</c:v>
                </c:pt>
                <c:pt idx="20">
                  <c:v>24</c:v>
                </c:pt>
                <c:pt idx="21">
                  <c:v>41</c:v>
                </c:pt>
                <c:pt idx="22">
                  <c:v>31</c:v>
                </c:pt>
                <c:pt idx="23">
                  <c:v>21</c:v>
                </c:pt>
                <c:pt idx="24">
                  <c:v>16</c:v>
                </c:pt>
                <c:pt idx="25">
                  <c:v>68</c:v>
                </c:pt>
                <c:pt idx="26">
                  <c:v>28</c:v>
                </c:pt>
                <c:pt idx="27">
                  <c:v>32</c:v>
                </c:pt>
                <c:pt idx="28">
                  <c:v>23</c:v>
                </c:pt>
                <c:pt idx="29">
                  <c:v>28</c:v>
                </c:pt>
                <c:pt idx="30">
                  <c:v>25</c:v>
                </c:pt>
                <c:pt idx="31">
                  <c:v>21</c:v>
                </c:pt>
                <c:pt idx="32">
                  <c:v>13</c:v>
                </c:pt>
                <c:pt idx="33">
                  <c:v>17</c:v>
                </c:pt>
                <c:pt idx="34">
                  <c:v>14</c:v>
                </c:pt>
                <c:pt idx="35">
                  <c:v>22</c:v>
                </c:pt>
                <c:pt idx="36">
                  <c:v>19</c:v>
                </c:pt>
                <c:pt idx="37">
                  <c:v>18</c:v>
                </c:pt>
                <c:pt idx="38">
                  <c:v>10</c:v>
                </c:pt>
                <c:pt idx="39">
                  <c:v>29</c:v>
                </c:pt>
                <c:pt idx="40">
                  <c:v>4</c:v>
                </c:pt>
                <c:pt idx="41">
                  <c:v>11</c:v>
                </c:pt>
                <c:pt idx="42">
                  <c:v>7</c:v>
                </c:pt>
                <c:pt idx="43">
                  <c:v>6</c:v>
                </c:pt>
                <c:pt idx="44">
                  <c:v>3</c:v>
                </c:pt>
                <c:pt idx="45">
                  <c:v>5</c:v>
                </c:pt>
                <c:pt idx="46">
                  <c:v>6</c:v>
                </c:pt>
                <c:pt idx="47">
                  <c:v>9</c:v>
                </c:pt>
                <c:pt idx="48">
                  <c:v>1</c:v>
                </c:pt>
                <c:pt idx="49">
                  <c:v>3</c:v>
                </c:pt>
                <c:pt idx="50">
                  <c:v>4</c:v>
                </c:pt>
                <c:pt idx="51">
                  <c:v>5</c:v>
                </c:pt>
                <c:pt idx="52">
                  <c:v>15</c:v>
                </c:pt>
                <c:pt idx="53">
                  <c:v>10</c:v>
                </c:pt>
                <c:pt idx="54">
                  <c:v>14</c:v>
                </c:pt>
                <c:pt idx="55">
                  <c:v>5</c:v>
                </c:pt>
                <c:pt idx="56">
                  <c:v>0</c:v>
                </c:pt>
                <c:pt idx="57">
                  <c:v>7</c:v>
                </c:pt>
                <c:pt idx="58">
                  <c:v>9</c:v>
                </c:pt>
                <c:pt idx="59">
                  <c:v>9</c:v>
                </c:pt>
                <c:pt idx="60">
                  <c:v>4</c:v>
                </c:pt>
                <c:pt idx="61">
                  <c:v>12</c:v>
                </c:pt>
                <c:pt idx="62">
                  <c:v>7</c:v>
                </c:pt>
                <c:pt idx="63">
                  <c:v>10</c:v>
                </c:pt>
                <c:pt idx="64">
                  <c:v>3</c:v>
                </c:pt>
                <c:pt idx="65">
                  <c:v>2</c:v>
                </c:pt>
                <c:pt idx="66">
                  <c:v>1</c:v>
                </c:pt>
                <c:pt idx="67">
                  <c:v>2</c:v>
                </c:pt>
                <c:pt idx="68">
                  <c:v>0</c:v>
                </c:pt>
                <c:pt idx="69">
                  <c:v>3</c:v>
                </c:pt>
                <c:pt idx="70">
                  <c:v>1</c:v>
                </c:pt>
              </c:numCache>
            </c:numRef>
          </c:val>
          <c:extLst>
            <c:ext xmlns:c16="http://schemas.microsoft.com/office/drawing/2014/chart" uri="{C3380CC4-5D6E-409C-BE32-E72D297353CC}">
              <c16:uniqueId val="{00000000-2126-4854-8F09-3CB9593C5F07}"/>
            </c:ext>
          </c:extLst>
        </c:ser>
        <c:dLbls>
          <c:dLblPos val="outEnd"/>
          <c:showLegendKey val="0"/>
          <c:showVal val="1"/>
          <c:showCatName val="0"/>
          <c:showSerName val="0"/>
          <c:showPercent val="0"/>
          <c:showBubbleSize val="0"/>
        </c:dLbls>
        <c:gapWidth val="219"/>
        <c:overlap val="-27"/>
        <c:axId val="1162701008"/>
        <c:axId val="1162696432"/>
      </c:barChart>
      <c:dateAx>
        <c:axId val="11627010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en-GB">
                    <a:solidFill>
                      <a:srgbClr val="002060"/>
                    </a:solidFill>
                    <a:latin typeface="Poppins" panose="00000500000000000000" pitchFamily="2" charset="0"/>
                    <a:cs typeface="Poppins" panose="00000500000000000000" pitchFamily="2" charset="0"/>
                  </a:rPr>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Poppins" panose="00000500000000000000" pitchFamily="2" charset="0"/>
                <a:ea typeface="+mn-ea"/>
                <a:cs typeface="Poppins" panose="00000500000000000000" pitchFamily="2" charset="0"/>
              </a:defRPr>
            </a:pPr>
            <a:endParaRPr lang="en-US"/>
          </a:p>
        </c:txPr>
        <c:crossAx val="1162696432"/>
        <c:crosses val="autoZero"/>
        <c:auto val="1"/>
        <c:lblOffset val="100"/>
        <c:baseTimeUnit val="months"/>
      </c:dateAx>
      <c:valAx>
        <c:axId val="1162696432"/>
        <c:scaling>
          <c:orientation val="minMax"/>
          <c:max val="2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en-GB">
                    <a:solidFill>
                      <a:srgbClr val="002060"/>
                    </a:solidFill>
                    <a:latin typeface="Poppins" panose="00000500000000000000" pitchFamily="2" charset="0"/>
                    <a:cs typeface="Poppins" panose="00000500000000000000" pitchFamily="2" charset="0"/>
                  </a:rPr>
                  <a:t>Number of Physical Interventions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2060"/>
                </a:solidFill>
                <a:latin typeface="Poppins" panose="00000500000000000000" pitchFamily="2" charset="0"/>
                <a:ea typeface="+mn-ea"/>
                <a:cs typeface="Poppins" panose="00000500000000000000" pitchFamily="2" charset="0"/>
              </a:defRPr>
            </a:pPr>
            <a:endParaRPr lang="en-US"/>
          </a:p>
        </c:txPr>
        <c:crossAx val="1162701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2B7EC-A5F2-44DA-AFE2-361E54007B3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8B046A3-1D61-4A2A-B33A-4338F8EC01BB}">
      <dgm:prSet custT="1"/>
      <dgm:spPr/>
      <dgm:t>
        <a:bodyPr/>
        <a:lstStyle/>
        <a:p>
          <a:pPr>
            <a:lnSpc>
              <a:spcPct val="100000"/>
            </a:lnSpc>
          </a:pPr>
          <a:r>
            <a:rPr lang="en-GB" sz="1600" dirty="0">
              <a:latin typeface="Lato" panose="020F0502020204030203" pitchFamily="34" charset="0"/>
            </a:rPr>
            <a:t>We lost a higher percentage of staff from our 2019 appointments, compared to our 2020 appointments. </a:t>
          </a:r>
          <a:endParaRPr lang="en-US" sz="1600" dirty="0">
            <a:latin typeface="Lato" panose="020F0502020204030203" pitchFamily="34" charset="0"/>
          </a:endParaRPr>
        </a:p>
      </dgm:t>
    </dgm:pt>
    <dgm:pt modelId="{3172F1AD-302F-4C25-B6B8-8357B3199734}" type="parTrans" cxnId="{6FB7259F-D226-4914-86B6-BCD0B60E831E}">
      <dgm:prSet/>
      <dgm:spPr/>
      <dgm:t>
        <a:bodyPr/>
        <a:lstStyle/>
        <a:p>
          <a:endParaRPr lang="en-US"/>
        </a:p>
      </dgm:t>
    </dgm:pt>
    <dgm:pt modelId="{B3181FC5-4BD3-435B-BAE5-A2A3C7C8076E}" type="sibTrans" cxnId="{6FB7259F-D226-4914-86B6-BCD0B60E831E}">
      <dgm:prSet/>
      <dgm:spPr/>
      <dgm:t>
        <a:bodyPr/>
        <a:lstStyle/>
        <a:p>
          <a:pPr>
            <a:lnSpc>
              <a:spcPct val="100000"/>
            </a:lnSpc>
          </a:pPr>
          <a:endParaRPr lang="en-US"/>
        </a:p>
      </dgm:t>
    </dgm:pt>
    <dgm:pt modelId="{75981C79-05A3-4E75-991D-450929791E07}">
      <dgm:prSet custT="1"/>
      <dgm:spPr/>
      <dgm:t>
        <a:bodyPr/>
        <a:lstStyle/>
        <a:p>
          <a:pPr>
            <a:lnSpc>
              <a:spcPct val="100000"/>
            </a:lnSpc>
          </a:pPr>
          <a:r>
            <a:rPr lang="en-GB" sz="1600" dirty="0">
              <a:latin typeface="Lato" panose="020F0502020204030203" pitchFamily="34" charset="0"/>
            </a:rPr>
            <a:t>The quality of candidates improved as we moved later into 2020, as candidates had more time to see how their current employers responded to the pandemic</a:t>
          </a:r>
          <a:endParaRPr lang="en-US" sz="1600" dirty="0">
            <a:latin typeface="Lato" panose="020F0502020204030203" pitchFamily="34" charset="0"/>
          </a:endParaRPr>
        </a:p>
      </dgm:t>
    </dgm:pt>
    <dgm:pt modelId="{2BE9DB2B-0947-4AA5-B83C-CC0745847595}" type="parTrans" cxnId="{D9E933EF-0F1F-4DDC-B456-D297FBA396AC}">
      <dgm:prSet/>
      <dgm:spPr/>
      <dgm:t>
        <a:bodyPr/>
        <a:lstStyle/>
        <a:p>
          <a:endParaRPr lang="en-US"/>
        </a:p>
      </dgm:t>
    </dgm:pt>
    <dgm:pt modelId="{85B57C4D-A300-43A0-9C58-748B1182FA24}" type="sibTrans" cxnId="{D9E933EF-0F1F-4DDC-B456-D297FBA396AC}">
      <dgm:prSet/>
      <dgm:spPr/>
      <dgm:t>
        <a:bodyPr/>
        <a:lstStyle/>
        <a:p>
          <a:pPr>
            <a:lnSpc>
              <a:spcPct val="100000"/>
            </a:lnSpc>
          </a:pPr>
          <a:endParaRPr lang="en-US"/>
        </a:p>
      </dgm:t>
    </dgm:pt>
    <dgm:pt modelId="{287D569B-B3C6-47C0-88A1-15D7EEBA1EE0}">
      <dgm:prSet custT="1"/>
      <dgm:spPr/>
      <dgm:t>
        <a:bodyPr/>
        <a:lstStyle/>
        <a:p>
          <a:pPr>
            <a:lnSpc>
              <a:spcPct val="100000"/>
            </a:lnSpc>
          </a:pPr>
          <a:r>
            <a:rPr lang="en-GB" sz="1600" dirty="0">
              <a:latin typeface="Lato" panose="020F0502020204030203" pitchFamily="34" charset="0"/>
            </a:rPr>
            <a:t>We became more familiar with video interviews and perhaps picked up on things we had missed previously, therefore making the process more effective.</a:t>
          </a:r>
          <a:endParaRPr lang="en-US" sz="1600" dirty="0">
            <a:latin typeface="Lato" panose="020F0502020204030203" pitchFamily="34" charset="0"/>
          </a:endParaRPr>
        </a:p>
      </dgm:t>
    </dgm:pt>
    <dgm:pt modelId="{F014F5C1-6935-402C-A95F-504354CCCC8B}" type="parTrans" cxnId="{D6EAB98A-4A08-4558-A1B2-D645247AC1EA}">
      <dgm:prSet/>
      <dgm:spPr/>
      <dgm:t>
        <a:bodyPr/>
        <a:lstStyle/>
        <a:p>
          <a:endParaRPr lang="en-US"/>
        </a:p>
      </dgm:t>
    </dgm:pt>
    <dgm:pt modelId="{FE431375-F6F7-4EEF-8430-1E142992FB8E}" type="sibTrans" cxnId="{D6EAB98A-4A08-4558-A1B2-D645247AC1EA}">
      <dgm:prSet/>
      <dgm:spPr/>
      <dgm:t>
        <a:bodyPr/>
        <a:lstStyle/>
        <a:p>
          <a:pPr>
            <a:lnSpc>
              <a:spcPct val="100000"/>
            </a:lnSpc>
          </a:pPr>
          <a:endParaRPr lang="en-US"/>
        </a:p>
      </dgm:t>
    </dgm:pt>
    <dgm:pt modelId="{BD9DAABF-BE0F-48F3-A516-420E4F56F173}">
      <dgm:prSet custT="1"/>
      <dgm:spPr/>
      <dgm:t>
        <a:bodyPr/>
        <a:lstStyle/>
        <a:p>
          <a:pPr>
            <a:lnSpc>
              <a:spcPct val="100000"/>
            </a:lnSpc>
          </a:pPr>
          <a:r>
            <a:rPr lang="en-GB" sz="1600" dirty="0">
              <a:latin typeface="Lato" panose="020F0502020204030203" pitchFamily="34" charset="0"/>
            </a:rPr>
            <a:t>As an organisation that promotes a relationship-based approach we do benefit from informal visits prior to formal interviews and that we are far better prepared for formal interviews, having observed candidates spending time with children/students/residents and staff at respective sites. </a:t>
          </a:r>
          <a:endParaRPr lang="en-US" sz="1600" dirty="0">
            <a:latin typeface="Lato" panose="020F0502020204030203" pitchFamily="34" charset="0"/>
          </a:endParaRPr>
        </a:p>
      </dgm:t>
    </dgm:pt>
    <dgm:pt modelId="{A986AB6D-1969-465F-946B-D53A728E637F}" type="parTrans" cxnId="{F00DE8D8-3EFE-4C9B-8A94-0E9DDE8816E5}">
      <dgm:prSet/>
      <dgm:spPr/>
      <dgm:t>
        <a:bodyPr/>
        <a:lstStyle/>
        <a:p>
          <a:endParaRPr lang="en-US"/>
        </a:p>
      </dgm:t>
    </dgm:pt>
    <dgm:pt modelId="{DDFA5E18-93E7-46EA-A5E0-B5AFD929747F}" type="sibTrans" cxnId="{F00DE8D8-3EFE-4C9B-8A94-0E9DDE8816E5}">
      <dgm:prSet/>
      <dgm:spPr/>
      <dgm:t>
        <a:bodyPr/>
        <a:lstStyle/>
        <a:p>
          <a:endParaRPr lang="en-US"/>
        </a:p>
      </dgm:t>
    </dgm:pt>
    <dgm:pt modelId="{96B54DB8-506C-4E55-B35B-EF0A9C0831E5}" type="pres">
      <dgm:prSet presAssocID="{C282B7EC-A5F2-44DA-AFE2-361E54007B34}" presName="root" presStyleCnt="0">
        <dgm:presLayoutVars>
          <dgm:dir/>
          <dgm:resizeHandles val="exact"/>
        </dgm:presLayoutVars>
      </dgm:prSet>
      <dgm:spPr/>
    </dgm:pt>
    <dgm:pt modelId="{15C24A65-6A8D-40E7-B166-3FE60D6CB964}" type="pres">
      <dgm:prSet presAssocID="{C282B7EC-A5F2-44DA-AFE2-361E54007B34}" presName="container" presStyleCnt="0">
        <dgm:presLayoutVars>
          <dgm:dir/>
          <dgm:resizeHandles val="exact"/>
        </dgm:presLayoutVars>
      </dgm:prSet>
      <dgm:spPr/>
    </dgm:pt>
    <dgm:pt modelId="{33D7020D-2948-44EE-A124-382B0A92278A}" type="pres">
      <dgm:prSet presAssocID="{E8B046A3-1D61-4A2A-B33A-4338F8EC01BB}" presName="compNode" presStyleCnt="0"/>
      <dgm:spPr/>
    </dgm:pt>
    <dgm:pt modelId="{324D2527-D740-4FE1-8C01-38C153E94DF6}" type="pres">
      <dgm:prSet presAssocID="{E8B046A3-1D61-4A2A-B33A-4338F8EC01BB}" presName="iconBgRect" presStyleLbl="bgShp" presStyleIdx="0" presStyleCnt="4"/>
      <dgm:spPr/>
    </dgm:pt>
    <dgm:pt modelId="{AFEE5014-A879-4CBE-B889-438F006485AC}" type="pres">
      <dgm:prSet presAssocID="{E8B046A3-1D61-4A2A-B33A-4338F8EC01B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042CC7BF-0117-4A7F-A885-7641098DDC84}" type="pres">
      <dgm:prSet presAssocID="{E8B046A3-1D61-4A2A-B33A-4338F8EC01BB}" presName="spaceRect" presStyleCnt="0"/>
      <dgm:spPr/>
    </dgm:pt>
    <dgm:pt modelId="{C0A6D3E7-576F-4C02-9A64-21E82FDE5666}" type="pres">
      <dgm:prSet presAssocID="{E8B046A3-1D61-4A2A-B33A-4338F8EC01BB}" presName="textRect" presStyleLbl="revTx" presStyleIdx="0" presStyleCnt="4">
        <dgm:presLayoutVars>
          <dgm:chMax val="1"/>
          <dgm:chPref val="1"/>
        </dgm:presLayoutVars>
      </dgm:prSet>
      <dgm:spPr/>
    </dgm:pt>
    <dgm:pt modelId="{B19C9BF8-3A82-4D3B-A862-8895C9287148}" type="pres">
      <dgm:prSet presAssocID="{B3181FC5-4BD3-435B-BAE5-A2A3C7C8076E}" presName="sibTrans" presStyleLbl="sibTrans2D1" presStyleIdx="0" presStyleCnt="0"/>
      <dgm:spPr/>
    </dgm:pt>
    <dgm:pt modelId="{F02B3D23-94E8-4033-9EA8-07663DD3AF4B}" type="pres">
      <dgm:prSet presAssocID="{75981C79-05A3-4E75-991D-450929791E07}" presName="compNode" presStyleCnt="0"/>
      <dgm:spPr/>
    </dgm:pt>
    <dgm:pt modelId="{B951A1E6-D193-4568-BE7D-EADC42ACEF4A}" type="pres">
      <dgm:prSet presAssocID="{75981C79-05A3-4E75-991D-450929791E07}" presName="iconBgRect" presStyleLbl="bgShp" presStyleIdx="1" presStyleCnt="4"/>
      <dgm:spPr/>
    </dgm:pt>
    <dgm:pt modelId="{D0E74091-8252-43EB-AD86-B8AF724F63B1}" type="pres">
      <dgm:prSet presAssocID="{75981C79-05A3-4E75-991D-450929791E0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B41DB0A2-9991-4F77-9BAC-6B0DE5A044CD}" type="pres">
      <dgm:prSet presAssocID="{75981C79-05A3-4E75-991D-450929791E07}" presName="spaceRect" presStyleCnt="0"/>
      <dgm:spPr/>
    </dgm:pt>
    <dgm:pt modelId="{E097B2D2-D0B7-4E26-8C02-3BDD5B570CEA}" type="pres">
      <dgm:prSet presAssocID="{75981C79-05A3-4E75-991D-450929791E07}" presName="textRect" presStyleLbl="revTx" presStyleIdx="1" presStyleCnt="4">
        <dgm:presLayoutVars>
          <dgm:chMax val="1"/>
          <dgm:chPref val="1"/>
        </dgm:presLayoutVars>
      </dgm:prSet>
      <dgm:spPr/>
    </dgm:pt>
    <dgm:pt modelId="{32B3E53A-1A15-49A0-8CE8-446160464B9A}" type="pres">
      <dgm:prSet presAssocID="{85B57C4D-A300-43A0-9C58-748B1182FA24}" presName="sibTrans" presStyleLbl="sibTrans2D1" presStyleIdx="0" presStyleCnt="0"/>
      <dgm:spPr/>
    </dgm:pt>
    <dgm:pt modelId="{34B92FE0-1608-4C04-82C3-1FF112354E89}" type="pres">
      <dgm:prSet presAssocID="{287D569B-B3C6-47C0-88A1-15D7EEBA1EE0}" presName="compNode" presStyleCnt="0"/>
      <dgm:spPr/>
    </dgm:pt>
    <dgm:pt modelId="{7C5C5725-EA75-40AF-9483-990F670F6737}" type="pres">
      <dgm:prSet presAssocID="{287D569B-B3C6-47C0-88A1-15D7EEBA1EE0}" presName="iconBgRect" presStyleLbl="bgShp" presStyleIdx="2" presStyleCnt="4"/>
      <dgm:spPr/>
    </dgm:pt>
    <dgm:pt modelId="{BD93AC18-94FB-4A65-8975-A2964EF88C7C}" type="pres">
      <dgm:prSet presAssocID="{287D569B-B3C6-47C0-88A1-15D7EEBA1EE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Zoom Out"/>
        </a:ext>
      </dgm:extLst>
    </dgm:pt>
    <dgm:pt modelId="{79022E9D-3446-4BC0-8AAA-0C29A10E2588}" type="pres">
      <dgm:prSet presAssocID="{287D569B-B3C6-47C0-88A1-15D7EEBA1EE0}" presName="spaceRect" presStyleCnt="0"/>
      <dgm:spPr/>
    </dgm:pt>
    <dgm:pt modelId="{889CBDAA-B1F8-427A-873F-E22DBD28E454}" type="pres">
      <dgm:prSet presAssocID="{287D569B-B3C6-47C0-88A1-15D7EEBA1EE0}" presName="textRect" presStyleLbl="revTx" presStyleIdx="2" presStyleCnt="4">
        <dgm:presLayoutVars>
          <dgm:chMax val="1"/>
          <dgm:chPref val="1"/>
        </dgm:presLayoutVars>
      </dgm:prSet>
      <dgm:spPr/>
    </dgm:pt>
    <dgm:pt modelId="{52A57712-20B4-417B-BCDA-0C682BE3A3DD}" type="pres">
      <dgm:prSet presAssocID="{FE431375-F6F7-4EEF-8430-1E142992FB8E}" presName="sibTrans" presStyleLbl="sibTrans2D1" presStyleIdx="0" presStyleCnt="0"/>
      <dgm:spPr/>
    </dgm:pt>
    <dgm:pt modelId="{EC674291-791C-4D25-B1F6-A3809E1464A9}" type="pres">
      <dgm:prSet presAssocID="{BD9DAABF-BE0F-48F3-A516-420E4F56F173}" presName="compNode" presStyleCnt="0"/>
      <dgm:spPr/>
    </dgm:pt>
    <dgm:pt modelId="{9017AC39-3E13-49E2-A658-D5BD2C470942}" type="pres">
      <dgm:prSet presAssocID="{BD9DAABF-BE0F-48F3-A516-420E4F56F173}" presName="iconBgRect" presStyleLbl="bgShp" presStyleIdx="3" presStyleCnt="4"/>
      <dgm:spPr/>
    </dgm:pt>
    <dgm:pt modelId="{B5C4911B-DB98-44B0-B957-058778F1DDD2}" type="pres">
      <dgm:prSet presAssocID="{BD9DAABF-BE0F-48F3-A516-420E4F56F17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ard Room"/>
        </a:ext>
      </dgm:extLst>
    </dgm:pt>
    <dgm:pt modelId="{2CC2993B-AD1D-46D6-8CA0-037AD5350EE2}" type="pres">
      <dgm:prSet presAssocID="{BD9DAABF-BE0F-48F3-A516-420E4F56F173}" presName="spaceRect" presStyleCnt="0"/>
      <dgm:spPr/>
    </dgm:pt>
    <dgm:pt modelId="{E4C660D9-E33F-4F9C-9BEE-D8CA7D33E381}" type="pres">
      <dgm:prSet presAssocID="{BD9DAABF-BE0F-48F3-A516-420E4F56F173}" presName="textRect" presStyleLbl="revTx" presStyleIdx="3" presStyleCnt="4">
        <dgm:presLayoutVars>
          <dgm:chMax val="1"/>
          <dgm:chPref val="1"/>
        </dgm:presLayoutVars>
      </dgm:prSet>
      <dgm:spPr/>
    </dgm:pt>
  </dgm:ptLst>
  <dgm:cxnLst>
    <dgm:cxn modelId="{F5AD0F60-5522-42B6-9E4E-073511F656AF}" type="presOf" srcId="{85B57C4D-A300-43A0-9C58-748B1182FA24}" destId="{32B3E53A-1A15-49A0-8CE8-446160464B9A}" srcOrd="0" destOrd="0" presId="urn:microsoft.com/office/officeart/2018/2/layout/IconCircleList"/>
    <dgm:cxn modelId="{3F314066-98F3-4F81-AFEA-177F533902C1}" type="presOf" srcId="{E8B046A3-1D61-4A2A-B33A-4338F8EC01BB}" destId="{C0A6D3E7-576F-4C02-9A64-21E82FDE5666}" srcOrd="0" destOrd="0" presId="urn:microsoft.com/office/officeart/2018/2/layout/IconCircleList"/>
    <dgm:cxn modelId="{7783F16B-33B9-478C-BE4C-8AC1482586E8}" type="presOf" srcId="{75981C79-05A3-4E75-991D-450929791E07}" destId="{E097B2D2-D0B7-4E26-8C02-3BDD5B570CEA}" srcOrd="0" destOrd="0" presId="urn:microsoft.com/office/officeart/2018/2/layout/IconCircleList"/>
    <dgm:cxn modelId="{3A71A781-BBB6-4A0F-A1CB-E158FE9B1B73}" type="presOf" srcId="{287D569B-B3C6-47C0-88A1-15D7EEBA1EE0}" destId="{889CBDAA-B1F8-427A-873F-E22DBD28E454}" srcOrd="0" destOrd="0" presId="urn:microsoft.com/office/officeart/2018/2/layout/IconCircleList"/>
    <dgm:cxn modelId="{D6EAB98A-4A08-4558-A1B2-D645247AC1EA}" srcId="{C282B7EC-A5F2-44DA-AFE2-361E54007B34}" destId="{287D569B-B3C6-47C0-88A1-15D7EEBA1EE0}" srcOrd="2" destOrd="0" parTransId="{F014F5C1-6935-402C-A95F-504354CCCC8B}" sibTransId="{FE431375-F6F7-4EEF-8430-1E142992FB8E}"/>
    <dgm:cxn modelId="{22796091-D3D8-4D35-84F9-9CC52CA09ED3}" type="presOf" srcId="{B3181FC5-4BD3-435B-BAE5-A2A3C7C8076E}" destId="{B19C9BF8-3A82-4D3B-A862-8895C9287148}" srcOrd="0" destOrd="0" presId="urn:microsoft.com/office/officeart/2018/2/layout/IconCircleList"/>
    <dgm:cxn modelId="{6FB7259F-D226-4914-86B6-BCD0B60E831E}" srcId="{C282B7EC-A5F2-44DA-AFE2-361E54007B34}" destId="{E8B046A3-1D61-4A2A-B33A-4338F8EC01BB}" srcOrd="0" destOrd="0" parTransId="{3172F1AD-302F-4C25-B6B8-8357B3199734}" sibTransId="{B3181FC5-4BD3-435B-BAE5-A2A3C7C8076E}"/>
    <dgm:cxn modelId="{932C6DAE-29C7-4ABC-9774-AF453318F18E}" type="presOf" srcId="{BD9DAABF-BE0F-48F3-A516-420E4F56F173}" destId="{E4C660D9-E33F-4F9C-9BEE-D8CA7D33E381}" srcOrd="0" destOrd="0" presId="urn:microsoft.com/office/officeart/2018/2/layout/IconCircleList"/>
    <dgm:cxn modelId="{F00DE8D8-3EFE-4C9B-8A94-0E9DDE8816E5}" srcId="{C282B7EC-A5F2-44DA-AFE2-361E54007B34}" destId="{BD9DAABF-BE0F-48F3-A516-420E4F56F173}" srcOrd="3" destOrd="0" parTransId="{A986AB6D-1969-465F-946B-D53A728E637F}" sibTransId="{DDFA5E18-93E7-46EA-A5E0-B5AFD929747F}"/>
    <dgm:cxn modelId="{5BC7FED8-6FF8-4DCB-83AD-436DEE0FF92B}" type="presOf" srcId="{C282B7EC-A5F2-44DA-AFE2-361E54007B34}" destId="{96B54DB8-506C-4E55-B35B-EF0A9C0831E5}" srcOrd="0" destOrd="0" presId="urn:microsoft.com/office/officeart/2018/2/layout/IconCircleList"/>
    <dgm:cxn modelId="{D9E933EF-0F1F-4DDC-B456-D297FBA396AC}" srcId="{C282B7EC-A5F2-44DA-AFE2-361E54007B34}" destId="{75981C79-05A3-4E75-991D-450929791E07}" srcOrd="1" destOrd="0" parTransId="{2BE9DB2B-0947-4AA5-B83C-CC0745847595}" sibTransId="{85B57C4D-A300-43A0-9C58-748B1182FA24}"/>
    <dgm:cxn modelId="{73162DF6-ACFB-40AA-898E-CB359CC74D11}" type="presOf" srcId="{FE431375-F6F7-4EEF-8430-1E142992FB8E}" destId="{52A57712-20B4-417B-BCDA-0C682BE3A3DD}" srcOrd="0" destOrd="0" presId="urn:microsoft.com/office/officeart/2018/2/layout/IconCircleList"/>
    <dgm:cxn modelId="{59F95995-55F1-4AA7-92E9-DFB25BD5A85E}" type="presParOf" srcId="{96B54DB8-506C-4E55-B35B-EF0A9C0831E5}" destId="{15C24A65-6A8D-40E7-B166-3FE60D6CB964}" srcOrd="0" destOrd="0" presId="urn:microsoft.com/office/officeart/2018/2/layout/IconCircleList"/>
    <dgm:cxn modelId="{10FA4F6E-35FD-4D3D-AD88-503C53F40842}" type="presParOf" srcId="{15C24A65-6A8D-40E7-B166-3FE60D6CB964}" destId="{33D7020D-2948-44EE-A124-382B0A92278A}" srcOrd="0" destOrd="0" presId="urn:microsoft.com/office/officeart/2018/2/layout/IconCircleList"/>
    <dgm:cxn modelId="{AAF25432-341B-47CF-ACB7-9DFC20DC2F2C}" type="presParOf" srcId="{33D7020D-2948-44EE-A124-382B0A92278A}" destId="{324D2527-D740-4FE1-8C01-38C153E94DF6}" srcOrd="0" destOrd="0" presId="urn:microsoft.com/office/officeart/2018/2/layout/IconCircleList"/>
    <dgm:cxn modelId="{ECF20F68-E998-4C73-9628-3FECB9724039}" type="presParOf" srcId="{33D7020D-2948-44EE-A124-382B0A92278A}" destId="{AFEE5014-A879-4CBE-B889-438F006485AC}" srcOrd="1" destOrd="0" presId="urn:microsoft.com/office/officeart/2018/2/layout/IconCircleList"/>
    <dgm:cxn modelId="{E0C72F58-0CF0-48C1-847D-F7AC5877F466}" type="presParOf" srcId="{33D7020D-2948-44EE-A124-382B0A92278A}" destId="{042CC7BF-0117-4A7F-A885-7641098DDC84}" srcOrd="2" destOrd="0" presId="urn:microsoft.com/office/officeart/2018/2/layout/IconCircleList"/>
    <dgm:cxn modelId="{2FE9FDE7-F85C-461F-94C2-6DFB4C6FA702}" type="presParOf" srcId="{33D7020D-2948-44EE-A124-382B0A92278A}" destId="{C0A6D3E7-576F-4C02-9A64-21E82FDE5666}" srcOrd="3" destOrd="0" presId="urn:microsoft.com/office/officeart/2018/2/layout/IconCircleList"/>
    <dgm:cxn modelId="{6C0B404B-7F8D-444B-A72D-3E33A45E8B33}" type="presParOf" srcId="{15C24A65-6A8D-40E7-B166-3FE60D6CB964}" destId="{B19C9BF8-3A82-4D3B-A862-8895C9287148}" srcOrd="1" destOrd="0" presId="urn:microsoft.com/office/officeart/2018/2/layout/IconCircleList"/>
    <dgm:cxn modelId="{536449F2-E63C-49F9-8739-95DE2C546C14}" type="presParOf" srcId="{15C24A65-6A8D-40E7-B166-3FE60D6CB964}" destId="{F02B3D23-94E8-4033-9EA8-07663DD3AF4B}" srcOrd="2" destOrd="0" presId="urn:microsoft.com/office/officeart/2018/2/layout/IconCircleList"/>
    <dgm:cxn modelId="{BDEB25A1-2ABC-452C-99E5-4D215ECB6CC8}" type="presParOf" srcId="{F02B3D23-94E8-4033-9EA8-07663DD3AF4B}" destId="{B951A1E6-D193-4568-BE7D-EADC42ACEF4A}" srcOrd="0" destOrd="0" presId="urn:microsoft.com/office/officeart/2018/2/layout/IconCircleList"/>
    <dgm:cxn modelId="{0E5C3733-3738-455A-8CC4-D94406743474}" type="presParOf" srcId="{F02B3D23-94E8-4033-9EA8-07663DD3AF4B}" destId="{D0E74091-8252-43EB-AD86-B8AF724F63B1}" srcOrd="1" destOrd="0" presId="urn:microsoft.com/office/officeart/2018/2/layout/IconCircleList"/>
    <dgm:cxn modelId="{65CD18AE-5029-4601-B5E9-585649B403FC}" type="presParOf" srcId="{F02B3D23-94E8-4033-9EA8-07663DD3AF4B}" destId="{B41DB0A2-9991-4F77-9BAC-6B0DE5A044CD}" srcOrd="2" destOrd="0" presId="urn:microsoft.com/office/officeart/2018/2/layout/IconCircleList"/>
    <dgm:cxn modelId="{6E44ADB1-B67F-4E86-8840-CC4628DD63F0}" type="presParOf" srcId="{F02B3D23-94E8-4033-9EA8-07663DD3AF4B}" destId="{E097B2D2-D0B7-4E26-8C02-3BDD5B570CEA}" srcOrd="3" destOrd="0" presId="urn:microsoft.com/office/officeart/2018/2/layout/IconCircleList"/>
    <dgm:cxn modelId="{08C44592-967A-4489-91F4-78F0402C5B14}" type="presParOf" srcId="{15C24A65-6A8D-40E7-B166-3FE60D6CB964}" destId="{32B3E53A-1A15-49A0-8CE8-446160464B9A}" srcOrd="3" destOrd="0" presId="urn:microsoft.com/office/officeart/2018/2/layout/IconCircleList"/>
    <dgm:cxn modelId="{16D9D84A-8420-4799-8B79-9E687BC4A78F}" type="presParOf" srcId="{15C24A65-6A8D-40E7-B166-3FE60D6CB964}" destId="{34B92FE0-1608-4C04-82C3-1FF112354E89}" srcOrd="4" destOrd="0" presId="urn:microsoft.com/office/officeart/2018/2/layout/IconCircleList"/>
    <dgm:cxn modelId="{A40EEDDA-9D95-4333-9F33-41B0E1A28652}" type="presParOf" srcId="{34B92FE0-1608-4C04-82C3-1FF112354E89}" destId="{7C5C5725-EA75-40AF-9483-990F670F6737}" srcOrd="0" destOrd="0" presId="urn:microsoft.com/office/officeart/2018/2/layout/IconCircleList"/>
    <dgm:cxn modelId="{F464543A-2DE7-418F-ACD4-3CD698527631}" type="presParOf" srcId="{34B92FE0-1608-4C04-82C3-1FF112354E89}" destId="{BD93AC18-94FB-4A65-8975-A2964EF88C7C}" srcOrd="1" destOrd="0" presId="urn:microsoft.com/office/officeart/2018/2/layout/IconCircleList"/>
    <dgm:cxn modelId="{C7809F88-A4F5-4956-A94E-D08C8622CCA6}" type="presParOf" srcId="{34B92FE0-1608-4C04-82C3-1FF112354E89}" destId="{79022E9D-3446-4BC0-8AAA-0C29A10E2588}" srcOrd="2" destOrd="0" presId="urn:microsoft.com/office/officeart/2018/2/layout/IconCircleList"/>
    <dgm:cxn modelId="{D745ABE1-8922-46F7-8C56-82EDCF94FBE4}" type="presParOf" srcId="{34B92FE0-1608-4C04-82C3-1FF112354E89}" destId="{889CBDAA-B1F8-427A-873F-E22DBD28E454}" srcOrd="3" destOrd="0" presId="urn:microsoft.com/office/officeart/2018/2/layout/IconCircleList"/>
    <dgm:cxn modelId="{5B22ABBE-DAA9-48DB-A5FE-FCCD0E04BCD5}" type="presParOf" srcId="{15C24A65-6A8D-40E7-B166-3FE60D6CB964}" destId="{52A57712-20B4-417B-BCDA-0C682BE3A3DD}" srcOrd="5" destOrd="0" presId="urn:microsoft.com/office/officeart/2018/2/layout/IconCircleList"/>
    <dgm:cxn modelId="{7304B1A7-0BA3-49BC-AC7E-1313C8B468AF}" type="presParOf" srcId="{15C24A65-6A8D-40E7-B166-3FE60D6CB964}" destId="{EC674291-791C-4D25-B1F6-A3809E1464A9}" srcOrd="6" destOrd="0" presId="urn:microsoft.com/office/officeart/2018/2/layout/IconCircleList"/>
    <dgm:cxn modelId="{71B421A3-45F7-4CD2-B6A4-8E8B8C614EB3}" type="presParOf" srcId="{EC674291-791C-4D25-B1F6-A3809E1464A9}" destId="{9017AC39-3E13-49E2-A658-D5BD2C470942}" srcOrd="0" destOrd="0" presId="urn:microsoft.com/office/officeart/2018/2/layout/IconCircleList"/>
    <dgm:cxn modelId="{F9B632DF-9184-457F-A1EF-A622B16CA643}" type="presParOf" srcId="{EC674291-791C-4D25-B1F6-A3809E1464A9}" destId="{B5C4911B-DB98-44B0-B957-058778F1DDD2}" srcOrd="1" destOrd="0" presId="urn:microsoft.com/office/officeart/2018/2/layout/IconCircleList"/>
    <dgm:cxn modelId="{4F093FB7-3887-4EF0-B751-A4AE8B143622}" type="presParOf" srcId="{EC674291-791C-4D25-B1F6-A3809E1464A9}" destId="{2CC2993B-AD1D-46D6-8CA0-037AD5350EE2}" srcOrd="2" destOrd="0" presId="urn:microsoft.com/office/officeart/2018/2/layout/IconCircleList"/>
    <dgm:cxn modelId="{C20F63BE-C880-4EC5-952F-6DF797253F40}" type="presParOf" srcId="{EC674291-791C-4D25-B1F6-A3809E1464A9}" destId="{E4C660D9-E33F-4F9C-9BEE-D8CA7D33E38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D2527-D740-4FE1-8C01-38C153E94DF6}">
      <dsp:nvSpPr>
        <dsp:cNvPr id="0" name=""/>
        <dsp:cNvSpPr/>
      </dsp:nvSpPr>
      <dsp:spPr>
        <a:xfrm>
          <a:off x="96453" y="991616"/>
          <a:ext cx="1522032" cy="152203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EE5014-A879-4CBE-B889-438F006485AC}">
      <dsp:nvSpPr>
        <dsp:cNvPr id="0" name=""/>
        <dsp:cNvSpPr/>
      </dsp:nvSpPr>
      <dsp:spPr>
        <a:xfrm>
          <a:off x="416080" y="1311243"/>
          <a:ext cx="882778" cy="882778"/>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A6D3E7-576F-4C02-9A64-21E82FDE5666}">
      <dsp:nvSpPr>
        <dsp:cNvPr id="0" name=""/>
        <dsp:cNvSpPr/>
      </dsp:nvSpPr>
      <dsp:spPr>
        <a:xfrm>
          <a:off x="1944636" y="991616"/>
          <a:ext cx="3587648" cy="1522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Lato" panose="020F0502020204030203" pitchFamily="34" charset="0"/>
            </a:rPr>
            <a:t>We lost a higher percentage of staff from our 2019 appointments, compared to our 2020 appointments. </a:t>
          </a:r>
          <a:endParaRPr lang="en-US" sz="1600" kern="1200" dirty="0">
            <a:latin typeface="Lato" panose="020F0502020204030203" pitchFamily="34" charset="0"/>
          </a:endParaRPr>
        </a:p>
      </dsp:txBody>
      <dsp:txXfrm>
        <a:off x="1944636" y="991616"/>
        <a:ext cx="3587648" cy="1522032"/>
      </dsp:txXfrm>
    </dsp:sp>
    <dsp:sp modelId="{B951A1E6-D193-4568-BE7D-EADC42ACEF4A}">
      <dsp:nvSpPr>
        <dsp:cNvPr id="0" name=""/>
        <dsp:cNvSpPr/>
      </dsp:nvSpPr>
      <dsp:spPr>
        <a:xfrm>
          <a:off x="6157404" y="991616"/>
          <a:ext cx="1522032" cy="152203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E74091-8252-43EB-AD86-B8AF724F63B1}">
      <dsp:nvSpPr>
        <dsp:cNvPr id="0" name=""/>
        <dsp:cNvSpPr/>
      </dsp:nvSpPr>
      <dsp:spPr>
        <a:xfrm>
          <a:off x="6477031" y="1311243"/>
          <a:ext cx="882778" cy="88277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97B2D2-D0B7-4E26-8C02-3BDD5B570CEA}">
      <dsp:nvSpPr>
        <dsp:cNvPr id="0" name=""/>
        <dsp:cNvSpPr/>
      </dsp:nvSpPr>
      <dsp:spPr>
        <a:xfrm>
          <a:off x="8005587" y="991616"/>
          <a:ext cx="3587648" cy="1522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Lato" panose="020F0502020204030203" pitchFamily="34" charset="0"/>
            </a:rPr>
            <a:t>The quality of candidates improved as we moved later into 2020, as candidates had more time to see how their current employers responded to the pandemic</a:t>
          </a:r>
          <a:endParaRPr lang="en-US" sz="1600" kern="1200" dirty="0">
            <a:latin typeface="Lato" panose="020F0502020204030203" pitchFamily="34" charset="0"/>
          </a:endParaRPr>
        </a:p>
      </dsp:txBody>
      <dsp:txXfrm>
        <a:off x="8005587" y="991616"/>
        <a:ext cx="3587648" cy="1522032"/>
      </dsp:txXfrm>
    </dsp:sp>
    <dsp:sp modelId="{7C5C5725-EA75-40AF-9483-990F670F6737}">
      <dsp:nvSpPr>
        <dsp:cNvPr id="0" name=""/>
        <dsp:cNvSpPr/>
      </dsp:nvSpPr>
      <dsp:spPr>
        <a:xfrm>
          <a:off x="96453" y="3543336"/>
          <a:ext cx="1522032" cy="152203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93AC18-94FB-4A65-8975-A2964EF88C7C}">
      <dsp:nvSpPr>
        <dsp:cNvPr id="0" name=""/>
        <dsp:cNvSpPr/>
      </dsp:nvSpPr>
      <dsp:spPr>
        <a:xfrm>
          <a:off x="416080" y="3862963"/>
          <a:ext cx="882778" cy="88277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9CBDAA-B1F8-427A-873F-E22DBD28E454}">
      <dsp:nvSpPr>
        <dsp:cNvPr id="0" name=""/>
        <dsp:cNvSpPr/>
      </dsp:nvSpPr>
      <dsp:spPr>
        <a:xfrm>
          <a:off x="1944636" y="3543336"/>
          <a:ext cx="3587648" cy="1522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Lato" panose="020F0502020204030203" pitchFamily="34" charset="0"/>
            </a:rPr>
            <a:t>We became more familiar with video interviews and perhaps picked up on things we had missed previously, therefore making the process more effective.</a:t>
          </a:r>
          <a:endParaRPr lang="en-US" sz="1600" kern="1200" dirty="0">
            <a:latin typeface="Lato" panose="020F0502020204030203" pitchFamily="34" charset="0"/>
          </a:endParaRPr>
        </a:p>
      </dsp:txBody>
      <dsp:txXfrm>
        <a:off x="1944636" y="3543336"/>
        <a:ext cx="3587648" cy="1522032"/>
      </dsp:txXfrm>
    </dsp:sp>
    <dsp:sp modelId="{9017AC39-3E13-49E2-A658-D5BD2C470942}">
      <dsp:nvSpPr>
        <dsp:cNvPr id="0" name=""/>
        <dsp:cNvSpPr/>
      </dsp:nvSpPr>
      <dsp:spPr>
        <a:xfrm>
          <a:off x="6157404" y="3543336"/>
          <a:ext cx="1522032" cy="152203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C4911B-DB98-44B0-B957-058778F1DDD2}">
      <dsp:nvSpPr>
        <dsp:cNvPr id="0" name=""/>
        <dsp:cNvSpPr/>
      </dsp:nvSpPr>
      <dsp:spPr>
        <a:xfrm>
          <a:off x="6477031" y="3862963"/>
          <a:ext cx="882778" cy="882778"/>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C660D9-E33F-4F9C-9BEE-D8CA7D33E381}">
      <dsp:nvSpPr>
        <dsp:cNvPr id="0" name=""/>
        <dsp:cNvSpPr/>
      </dsp:nvSpPr>
      <dsp:spPr>
        <a:xfrm>
          <a:off x="8005587" y="3543336"/>
          <a:ext cx="3587648" cy="1522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Lato" panose="020F0502020204030203" pitchFamily="34" charset="0"/>
            </a:rPr>
            <a:t>As an organisation that promotes a relationship-based approach we do benefit from informal visits prior to formal interviews and that we are far better prepared for formal interviews, having observed candidates spending time with children/students/residents and staff at respective sites. </a:t>
          </a:r>
          <a:endParaRPr lang="en-US" sz="1600" kern="1200" dirty="0">
            <a:latin typeface="Lato" panose="020F0502020204030203" pitchFamily="34" charset="0"/>
          </a:endParaRPr>
        </a:p>
      </dsp:txBody>
      <dsp:txXfrm>
        <a:off x="8005587" y="3543336"/>
        <a:ext cx="3587648" cy="152203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A670696-E3A3-0043-A34E-2C0EAE116BBD}" type="datetimeFigureOut">
              <a:rPr lang="en-US" smtClean="0"/>
              <a:t>5/6/2022</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8D0DCE0-1612-FA4A-AAE5-EF5BE1E22D07}" type="slidenum">
              <a:rPr lang="en-US" smtClean="0"/>
              <a:t>‹#›</a:t>
            </a:fld>
            <a:endParaRPr lang="en-US"/>
          </a:p>
        </p:txBody>
      </p:sp>
    </p:spTree>
    <p:extLst>
      <p:ext uri="{BB962C8B-B14F-4D97-AF65-F5344CB8AC3E}">
        <p14:creationId xmlns:p14="http://schemas.microsoft.com/office/powerpoint/2010/main" val="14038066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Lato" panose="020F0502020204030203" pitchFamily="34" charset="0"/>
              </a:rPr>
              <a:t>It felt like we had been trained and prepared for the pandemic to arrive at Novalis Trust.</a:t>
            </a:r>
            <a:br>
              <a:rPr lang="en-GB" sz="1200" dirty="0">
                <a:latin typeface="Lato" panose="020F0502020204030203" pitchFamily="34" charset="0"/>
              </a:rPr>
            </a:br>
            <a:br>
              <a:rPr lang="en-GB" sz="1200" dirty="0">
                <a:latin typeface="Lato" panose="020F0502020204030203" pitchFamily="34" charset="0"/>
              </a:rPr>
            </a:br>
            <a:r>
              <a:rPr lang="en-GB" sz="1200" dirty="0">
                <a:latin typeface="Lato" panose="020F0502020204030203" pitchFamily="34" charset="0"/>
              </a:rPr>
              <a:t>Our journey into understanding trauma and its effect on organisations and individuals helped us understand what it was like to experience a global pandemic, numerous lockdowns and losses. Suddenly the world was experiencing trauma and unusually all at the same time, has there ever been a time in history when this was the case other then perhaps the 2nd world war, and yet its not been all bad.</a:t>
            </a:r>
            <a:br>
              <a:rPr lang="en-GB" sz="1200" dirty="0">
                <a:latin typeface="Lato" panose="020F0502020204030203" pitchFamily="34" charset="0"/>
              </a:rPr>
            </a:br>
            <a:br>
              <a:rPr lang="en-GB" sz="1200" dirty="0">
                <a:latin typeface="Lato" panose="020F0502020204030203" pitchFamily="34" charset="0"/>
              </a:rPr>
            </a:br>
            <a:r>
              <a:rPr lang="en-GB" sz="1200" dirty="0">
                <a:latin typeface="Lato" panose="020F0502020204030203" pitchFamily="34" charset="0"/>
              </a:rPr>
              <a:t>Through established positive relationships people on the whole at Novalis have been creative supportive, energetic and resilient to a level that on the surface seems almost unimaginable, </a:t>
            </a:r>
            <a:br>
              <a:rPr lang="en-GB" sz="1200" dirty="0">
                <a:latin typeface="Lato" panose="020F0502020204030203" pitchFamily="34" charset="0"/>
              </a:rPr>
            </a:br>
            <a:r>
              <a:rPr lang="en-GB" sz="1200" dirty="0">
                <a:latin typeface="Lato" panose="020F0502020204030203" pitchFamily="34" charset="0"/>
              </a:rPr>
              <a:t>that is until you begin to explore the journey we have been on in the last 10 years, through the creation of our model of approach and our determination to remain positive hopeful and focused on doing the right thing because it’s the right thing to do. </a:t>
            </a:r>
            <a:br>
              <a:rPr lang="en-GB" sz="1200" dirty="0">
                <a:latin typeface="Lato" panose="020F0502020204030203" pitchFamily="34" charset="0"/>
              </a:rPr>
            </a:br>
            <a:br>
              <a:rPr lang="en-GB" sz="1200" dirty="0">
                <a:latin typeface="Lato" panose="020F0502020204030203" pitchFamily="34" charset="0"/>
              </a:rPr>
            </a:br>
            <a:r>
              <a:rPr lang="en-GB" sz="1200" dirty="0">
                <a:latin typeface="Lato" panose="020F0502020204030203" pitchFamily="34" charset="0"/>
              </a:rPr>
              <a:t>We have been judged as “outstanding” and “Inadequate” “life changing and “a cause for concern” and yet our environment, approach and even majority of our staff remain the same.</a:t>
            </a:r>
            <a:br>
              <a:rPr lang="en-GB" sz="1200" dirty="0">
                <a:latin typeface="Lato" panose="020F0502020204030203" pitchFamily="34" charset="0"/>
              </a:rPr>
            </a:br>
            <a:br>
              <a:rPr lang="en-GB" sz="1200" dirty="0">
                <a:latin typeface="Lato" panose="020F0502020204030203" pitchFamily="34" charset="0"/>
              </a:rPr>
            </a:br>
            <a:r>
              <a:rPr lang="en-GB" sz="1200" dirty="0">
                <a:latin typeface="Lato" panose="020F0502020204030203" pitchFamily="34" charset="0"/>
              </a:rPr>
              <a:t>I am sure there are many stories similar to our own and our experiences will not be unique, what I have tried to do in this presentation is to organise and illustrate some of the thoughts feelings and events at Novalis as we along with you all, began to navigate the uncharted waters of Covid 19:</a:t>
            </a:r>
          </a:p>
          <a:p>
            <a:pPr algn="ctr"/>
            <a:r>
              <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t>The remembering self-the experiencing self</a:t>
            </a:r>
            <a:br>
              <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br>
              <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br>
              <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br>
              <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t>Its not what happens it’s the story we tell of what happens</a:t>
            </a:r>
            <a:br>
              <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br>
              <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endParaRPr lang="en-GB" sz="1200" dirty="0">
              <a:solidFill>
                <a:prstClr val="white"/>
              </a:solidFill>
              <a:latin typeface="Lato" panose="020F0502020204030203" pitchFamily="34" charset="0"/>
              <a:ea typeface="+mj-ea"/>
              <a:cs typeface="+mj-cs"/>
            </a:endParaRPr>
          </a:p>
          <a:p>
            <a:pPr algn="ctr"/>
            <a:r>
              <a:rPr lang="en-GB" sz="1200" dirty="0">
                <a:solidFill>
                  <a:prstClr val="white"/>
                </a:solidFill>
                <a:latin typeface="Lato" panose="020F0502020204030203" pitchFamily="34" charset="0"/>
                <a:ea typeface="+mj-ea"/>
                <a:cs typeface="+mj-cs"/>
              </a:rPr>
              <a:t>Are we coping with Covid?</a:t>
            </a:r>
          </a:p>
          <a:p>
            <a:pPr algn="ctr"/>
            <a:r>
              <a:rPr lang="en-GB" sz="1200" dirty="0">
                <a:solidFill>
                  <a:prstClr val="white"/>
                </a:solidFill>
                <a:latin typeface="Lato" panose="020F0502020204030203" pitchFamily="34" charset="0"/>
                <a:ea typeface="+mj-ea"/>
                <a:cs typeface="+mj-cs"/>
              </a:rPr>
              <a:t>Did we cope with Covid?</a:t>
            </a:r>
          </a:p>
          <a:p>
            <a:pPr algn="ctr"/>
            <a:endParaRPr lang="en-GB" sz="1200" dirty="0">
              <a:solidFill>
                <a:prstClr val="white"/>
              </a:solidFill>
              <a:latin typeface="Lato" panose="020F0502020204030203" pitchFamily="34" charset="0"/>
              <a:ea typeface="+mj-ea"/>
              <a:cs typeface="+mj-cs"/>
            </a:endParaRPr>
          </a:p>
          <a:p>
            <a:pPr algn="ctr"/>
            <a:r>
              <a:rPr kumimoji="0" lang="en-GB" sz="12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t>Hedonic psychology, Kahneman</a:t>
            </a:r>
            <a:endParaRPr lang="en-GB"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latin typeface="Lato" panose="020F050202020403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latin typeface="Lato" panose="020F0502020204030203" pitchFamily="34" charset="0"/>
            </a:endParaRPr>
          </a:p>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1</a:t>
            </a:fld>
            <a:endParaRPr lang="en-US"/>
          </a:p>
        </p:txBody>
      </p:sp>
    </p:spTree>
    <p:extLst>
      <p:ext uri="{BB962C8B-B14F-4D97-AF65-F5344CB8AC3E}">
        <p14:creationId xmlns:p14="http://schemas.microsoft.com/office/powerpoint/2010/main" val="210049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58</a:t>
            </a:fld>
            <a:endParaRPr lang="en-US"/>
          </a:p>
        </p:txBody>
      </p:sp>
    </p:spTree>
    <p:extLst>
      <p:ext uri="{BB962C8B-B14F-4D97-AF65-F5344CB8AC3E}">
        <p14:creationId xmlns:p14="http://schemas.microsoft.com/office/powerpoint/2010/main" val="1923396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59</a:t>
            </a:fld>
            <a:endParaRPr lang="en-US"/>
          </a:p>
        </p:txBody>
      </p:sp>
    </p:spTree>
    <p:extLst>
      <p:ext uri="{BB962C8B-B14F-4D97-AF65-F5344CB8AC3E}">
        <p14:creationId xmlns:p14="http://schemas.microsoft.com/office/powerpoint/2010/main" val="646333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72</a:t>
            </a:fld>
            <a:endParaRPr lang="en-US"/>
          </a:p>
        </p:txBody>
      </p:sp>
    </p:spTree>
    <p:extLst>
      <p:ext uri="{BB962C8B-B14F-4D97-AF65-F5344CB8AC3E}">
        <p14:creationId xmlns:p14="http://schemas.microsoft.com/office/powerpoint/2010/main" val="3192201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82</a:t>
            </a:fld>
            <a:endParaRPr lang="en-US"/>
          </a:p>
        </p:txBody>
      </p:sp>
    </p:spTree>
    <p:extLst>
      <p:ext uri="{BB962C8B-B14F-4D97-AF65-F5344CB8AC3E}">
        <p14:creationId xmlns:p14="http://schemas.microsoft.com/office/powerpoint/2010/main" val="371770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9</a:t>
            </a:fld>
            <a:endParaRPr lang="en-US"/>
          </a:p>
        </p:txBody>
      </p:sp>
    </p:spTree>
    <p:extLst>
      <p:ext uri="{BB962C8B-B14F-4D97-AF65-F5344CB8AC3E}">
        <p14:creationId xmlns:p14="http://schemas.microsoft.com/office/powerpoint/2010/main" val="225388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17</a:t>
            </a:fld>
            <a:endParaRPr lang="en-US"/>
          </a:p>
        </p:txBody>
      </p:sp>
    </p:spTree>
    <p:extLst>
      <p:ext uri="{BB962C8B-B14F-4D97-AF65-F5344CB8AC3E}">
        <p14:creationId xmlns:p14="http://schemas.microsoft.com/office/powerpoint/2010/main" val="125100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latin typeface="Lato" panose="020F0502020204030203" pitchFamily="34" charset="0"/>
              </a:rPr>
              <a:t>Our Values</a:t>
            </a:r>
          </a:p>
          <a:p>
            <a:pPr marL="0" indent="0">
              <a:buNone/>
            </a:pPr>
            <a:r>
              <a:rPr lang="en-GB" sz="1200" dirty="0">
                <a:latin typeface="Lato" panose="020F0502020204030203" pitchFamily="34" charset="0"/>
              </a:rPr>
              <a:t>Our values not only represent the qualities we look for in our staff members, but they also provide a set of principles and beliefs that guide what we do as an organisation.</a:t>
            </a:r>
          </a:p>
          <a:p>
            <a:pPr marL="0" indent="0">
              <a:buNone/>
            </a:pPr>
            <a:endParaRPr lang="en-GB" sz="1200" dirty="0">
              <a:latin typeface="Lato" panose="020F0502020204030203" pitchFamily="34" charset="0"/>
            </a:endParaRPr>
          </a:p>
          <a:p>
            <a:pPr marL="0" indent="0">
              <a:buNone/>
            </a:pPr>
            <a:endParaRPr lang="en-GB" sz="1200" dirty="0">
              <a:latin typeface="Lato" panose="020F0502020204030203" pitchFamily="34" charset="0"/>
            </a:endParaRPr>
          </a:p>
          <a:p>
            <a:pPr marL="0" indent="0">
              <a:buNone/>
            </a:pPr>
            <a:r>
              <a:rPr lang="en-GB" sz="1200" b="1" dirty="0">
                <a:latin typeface="Lato" panose="020F0502020204030203" pitchFamily="34" charset="0"/>
              </a:rPr>
              <a:t>Kindness</a:t>
            </a:r>
          </a:p>
          <a:p>
            <a:pPr marL="0" indent="0">
              <a:buNone/>
            </a:pPr>
            <a:r>
              <a:rPr lang="en-GB" sz="1200" dirty="0">
                <a:latin typeface="Lato" panose="020F0502020204030203" pitchFamily="34" charset="0"/>
              </a:rPr>
              <a:t>We always strive to treat others with dignity and respect. We are caring, helpful and considerate</a:t>
            </a:r>
          </a:p>
          <a:p>
            <a:pPr marL="0" indent="0">
              <a:buNone/>
            </a:pPr>
            <a:endParaRPr lang="en-GB" sz="1200" dirty="0">
              <a:latin typeface="Lato" panose="020F0502020204030203" pitchFamily="34" charset="0"/>
            </a:endParaRPr>
          </a:p>
          <a:p>
            <a:pPr marL="0" indent="0">
              <a:buNone/>
            </a:pPr>
            <a:endParaRPr lang="en-GB" sz="1200" dirty="0">
              <a:latin typeface="Lato" panose="020F0502020204030203" pitchFamily="34" charset="0"/>
            </a:endParaRPr>
          </a:p>
          <a:p>
            <a:pPr marL="0" indent="0">
              <a:buNone/>
            </a:pPr>
            <a:r>
              <a:rPr lang="en-GB" sz="1200" b="1" dirty="0">
                <a:latin typeface="Lato" panose="020F0502020204030203" pitchFamily="34" charset="0"/>
              </a:rPr>
              <a:t>Empathy</a:t>
            </a:r>
          </a:p>
          <a:p>
            <a:pPr marL="0" indent="0">
              <a:buNone/>
            </a:pPr>
            <a:r>
              <a:rPr lang="en-GB" sz="1200" dirty="0">
                <a:latin typeface="Lato" panose="020F0502020204030203" pitchFamily="34" charset="0"/>
              </a:rPr>
              <a:t>We understand that life can sometimes be tough and we support others when they need our help. We are accepting, open-minded and non-judgmental.</a:t>
            </a:r>
          </a:p>
          <a:p>
            <a:pPr marL="0" indent="0">
              <a:buNone/>
            </a:pPr>
            <a:endParaRPr lang="en-GB" sz="1200" dirty="0">
              <a:latin typeface="Lato" panose="020F0502020204030203" pitchFamily="34" charset="0"/>
            </a:endParaRPr>
          </a:p>
          <a:p>
            <a:pPr marL="0" indent="0">
              <a:buNone/>
            </a:pPr>
            <a:r>
              <a:rPr lang="en-GB" sz="1200" b="1" dirty="0">
                <a:latin typeface="Lato" panose="020F0502020204030203" pitchFamily="34" charset="0"/>
              </a:rPr>
              <a:t>Curiosity</a:t>
            </a:r>
          </a:p>
          <a:p>
            <a:pPr marL="0" indent="0">
              <a:buNone/>
            </a:pPr>
            <a:r>
              <a:rPr lang="en-GB" sz="1200" dirty="0">
                <a:latin typeface="Lato" panose="020F0502020204030203" pitchFamily="34" charset="0"/>
              </a:rPr>
              <a:t>We have a thirst for knowledge and are open to new ideas. We are inquisitive, questioning and eager to learn</a:t>
            </a:r>
          </a:p>
          <a:p>
            <a:pPr marL="0" indent="0">
              <a:buNone/>
            </a:pPr>
            <a:endParaRPr lang="en-GB" sz="1200" dirty="0">
              <a:latin typeface="Lato" panose="020F0502020204030203" pitchFamily="34" charset="0"/>
            </a:endParaRPr>
          </a:p>
          <a:p>
            <a:pPr marL="0" indent="0">
              <a:buNone/>
            </a:pPr>
            <a:r>
              <a:rPr lang="en-GB" sz="1200" b="1" dirty="0">
                <a:latin typeface="Lato" panose="020F0502020204030203" pitchFamily="34" charset="0"/>
              </a:rPr>
              <a:t>Creativity</a:t>
            </a:r>
          </a:p>
          <a:p>
            <a:pPr marL="0" indent="0">
              <a:buNone/>
            </a:pPr>
            <a:r>
              <a:rPr lang="en-GB" sz="1200" dirty="0">
                <a:latin typeface="Lato" panose="020F0502020204030203" pitchFamily="34" charset="0"/>
              </a:rPr>
              <a:t>We think outside the box to find imaginative solutions. We are always looking for new ways to make things better.</a:t>
            </a:r>
          </a:p>
          <a:p>
            <a:pPr marL="0" indent="0">
              <a:buNone/>
            </a:pPr>
            <a:endParaRPr lang="en-GB" sz="1200" dirty="0">
              <a:latin typeface="Lato" panose="020F0502020204030203" pitchFamily="34" charset="0"/>
            </a:endParaRPr>
          </a:p>
          <a:p>
            <a:pPr marL="0" indent="0">
              <a:buNone/>
            </a:pPr>
            <a:r>
              <a:rPr lang="en-GB" sz="1200" b="1" dirty="0">
                <a:latin typeface="Lato" panose="020F0502020204030203" pitchFamily="34" charset="0"/>
              </a:rPr>
              <a:t>Positivity</a:t>
            </a:r>
          </a:p>
          <a:p>
            <a:pPr marL="0" indent="0">
              <a:buNone/>
            </a:pPr>
            <a:r>
              <a:rPr lang="en-GB" sz="1200" dirty="0">
                <a:latin typeface="Lato" panose="020F0502020204030203" pitchFamily="34" charset="0"/>
              </a:rPr>
              <a:t>We look on the bright side and don’t let problems get us down. We are enthusiastic, hopeful and optimistic</a:t>
            </a:r>
          </a:p>
          <a:p>
            <a:pPr marL="0" indent="0">
              <a:buNone/>
            </a:pPr>
            <a:endParaRPr lang="en-GB" sz="1200" dirty="0">
              <a:latin typeface="Lato" panose="020F0502020204030203" pitchFamily="34" charset="0"/>
            </a:endParaRPr>
          </a:p>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29</a:t>
            </a:fld>
            <a:endParaRPr lang="en-US"/>
          </a:p>
        </p:txBody>
      </p:sp>
    </p:spTree>
    <p:extLst>
      <p:ext uri="{BB962C8B-B14F-4D97-AF65-F5344CB8AC3E}">
        <p14:creationId xmlns:p14="http://schemas.microsoft.com/office/powerpoint/2010/main" val="206021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latin typeface="Lato" panose="020F0502020204030203" pitchFamily="34" charset="0"/>
              </a:rPr>
              <a:t>Stress creates tension in the nervous system, pushing it into 'fight or flight'; Kindness relaxes the nervous system, guiding it into 'rest and relax'. Stress increases blood pressure and kindness reduces it </a:t>
            </a:r>
          </a:p>
        </p:txBody>
      </p:sp>
      <p:sp>
        <p:nvSpPr>
          <p:cNvPr id="4" name="Slide Number Placeholder 3"/>
          <p:cNvSpPr>
            <a:spLocks noGrp="1"/>
          </p:cNvSpPr>
          <p:nvPr>
            <p:ph type="sldNum" sz="quarter" idx="5"/>
          </p:nvPr>
        </p:nvSpPr>
        <p:spPr/>
        <p:txBody>
          <a:bodyPr/>
          <a:lstStyle/>
          <a:p>
            <a:fld id="{38D0DCE0-1612-FA4A-AAE5-EF5BE1E22D07}" type="slidenum">
              <a:rPr lang="en-US" smtClean="0"/>
              <a:t>30</a:t>
            </a:fld>
            <a:endParaRPr lang="en-US"/>
          </a:p>
        </p:txBody>
      </p:sp>
    </p:spTree>
    <p:extLst>
      <p:ext uri="{BB962C8B-B14F-4D97-AF65-F5344CB8AC3E}">
        <p14:creationId xmlns:p14="http://schemas.microsoft.com/office/powerpoint/2010/main" val="69948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35</a:t>
            </a:fld>
            <a:endParaRPr lang="en-US"/>
          </a:p>
        </p:txBody>
      </p:sp>
    </p:spTree>
    <p:extLst>
      <p:ext uri="{BB962C8B-B14F-4D97-AF65-F5344CB8AC3E}">
        <p14:creationId xmlns:p14="http://schemas.microsoft.com/office/powerpoint/2010/main" val="155249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36</a:t>
            </a:fld>
            <a:endParaRPr lang="en-US"/>
          </a:p>
        </p:txBody>
      </p:sp>
    </p:spTree>
    <p:extLst>
      <p:ext uri="{BB962C8B-B14F-4D97-AF65-F5344CB8AC3E}">
        <p14:creationId xmlns:p14="http://schemas.microsoft.com/office/powerpoint/2010/main" val="329434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Happiness:</a:t>
            </a:r>
          </a:p>
          <a:p>
            <a:endParaRPr lang="en-GB" dirty="0"/>
          </a:p>
          <a:p>
            <a:r>
              <a:rPr lang="en-GB" dirty="0"/>
              <a:t>Remember that the happiest people are not those getting more, but those giving more</a:t>
            </a:r>
          </a:p>
          <a:p>
            <a:r>
              <a:rPr lang="en-GB" dirty="0"/>
              <a:t>Laughter is contagious pass it on freely.</a:t>
            </a:r>
          </a:p>
          <a:p>
            <a:endParaRPr lang="en-GB" dirty="0"/>
          </a:p>
        </p:txBody>
      </p:sp>
      <p:sp>
        <p:nvSpPr>
          <p:cNvPr id="4" name="Slide Number Placeholder 3"/>
          <p:cNvSpPr>
            <a:spLocks noGrp="1"/>
          </p:cNvSpPr>
          <p:nvPr>
            <p:ph type="sldNum" sz="quarter" idx="5"/>
          </p:nvPr>
        </p:nvSpPr>
        <p:spPr/>
        <p:txBody>
          <a:bodyPr/>
          <a:lstStyle/>
          <a:p>
            <a:fld id="{38D0DCE0-1612-FA4A-AAE5-EF5BE1E22D07}" type="slidenum">
              <a:rPr lang="en-US" smtClean="0"/>
              <a:t>46</a:t>
            </a:fld>
            <a:endParaRPr lang="en-US"/>
          </a:p>
        </p:txBody>
      </p:sp>
    </p:spTree>
    <p:extLst>
      <p:ext uri="{BB962C8B-B14F-4D97-AF65-F5344CB8AC3E}">
        <p14:creationId xmlns:p14="http://schemas.microsoft.com/office/powerpoint/2010/main" val="1215216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Lato" panose="020F0502020204030203" pitchFamily="34" charset="0"/>
            </a:endParaRPr>
          </a:p>
        </p:txBody>
      </p:sp>
      <p:sp>
        <p:nvSpPr>
          <p:cNvPr id="4" name="Slide Number Placeholder 3"/>
          <p:cNvSpPr>
            <a:spLocks noGrp="1"/>
          </p:cNvSpPr>
          <p:nvPr>
            <p:ph type="sldNum" sz="quarter" idx="5"/>
          </p:nvPr>
        </p:nvSpPr>
        <p:spPr/>
        <p:txBody>
          <a:bodyPr/>
          <a:lstStyle/>
          <a:p>
            <a:fld id="{38D0DCE0-1612-FA4A-AAE5-EF5BE1E22D07}" type="slidenum">
              <a:rPr lang="en-US" smtClean="0"/>
              <a:t>55</a:t>
            </a:fld>
            <a:endParaRPr lang="en-US"/>
          </a:p>
        </p:txBody>
      </p:sp>
    </p:spTree>
    <p:extLst>
      <p:ext uri="{BB962C8B-B14F-4D97-AF65-F5344CB8AC3E}">
        <p14:creationId xmlns:p14="http://schemas.microsoft.com/office/powerpoint/2010/main" val="3168984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98FE91-8153-422A-86F6-EAF8AC20689D}" type="datetimeFigureOut">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4198298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98FE91-8153-422A-86F6-EAF8AC20689D}" type="datetimeFigureOut">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297928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98FE91-8153-422A-86F6-EAF8AC20689D}" type="datetimeFigureOut">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23644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052736"/>
            <a:ext cx="6840000" cy="4741448"/>
          </a:xfrm>
        </p:spPr>
        <p:txBody>
          <a:bodyPr anchor="b" anchorCtr="0">
            <a:noAutofit/>
          </a:bodyPr>
          <a:lstStyle>
            <a:lvl1pPr algn="l">
              <a:lnSpc>
                <a:spcPts val="2400"/>
              </a:lnSpc>
              <a:spcBef>
                <a:spcPts val="1800"/>
              </a:spcBef>
              <a:defRPr lang="en-GB" sz="2000" b="1" smtClean="0">
                <a:effectLst/>
              </a:defRPr>
            </a:lvl1pPr>
          </a:lstStyle>
          <a:p>
            <a:br>
              <a:rPr lang="en-GB" dirty="0">
                <a:effectLst/>
                <a:latin typeface="Gill Sans" panose="020B0502020104020203" pitchFamily="34" charset="-79"/>
                <a:cs typeface="Gill Sans" panose="020B0502020104020203" pitchFamily="34" charset="-79"/>
              </a:rPr>
            </a:b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Novalis Trust </a:t>
            </a:r>
            <a:br>
              <a:rPr lang="en-GB" dirty="0">
                <a:effectLst/>
                <a:latin typeface="Gill Sans Light" panose="020B0302020104020203" pitchFamily="34" charset="-79"/>
                <a:cs typeface="Gill Sans Light" panose="020B0302020104020203" pitchFamily="34" charset="-79"/>
              </a:rPr>
            </a:br>
            <a:r>
              <a:rPr lang="en-GB" dirty="0" err="1">
                <a:effectLst/>
                <a:latin typeface="Gill Sans Light" panose="020B0302020104020203" pitchFamily="34" charset="-79"/>
                <a:cs typeface="Gill Sans Light" panose="020B0302020104020203" pitchFamily="34" charset="-79"/>
              </a:rPr>
              <a:t>Ebley</a:t>
            </a:r>
            <a:r>
              <a:rPr lang="en-GB" dirty="0">
                <a:effectLst/>
                <a:latin typeface="Gill Sans Light" panose="020B0302020104020203" pitchFamily="34" charset="-79"/>
                <a:cs typeface="Gill Sans Light" panose="020B0302020104020203" pitchFamily="34" charset="-79"/>
              </a:rPr>
              <a:t> House</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235 Westward Road </a:t>
            </a:r>
            <a:br>
              <a:rPr lang="en-GB" dirty="0">
                <a:effectLst/>
                <a:latin typeface="Gill Sans Light" panose="020B0302020104020203" pitchFamily="34" charset="-79"/>
                <a:cs typeface="Gill Sans Light" panose="020B0302020104020203" pitchFamily="34" charset="-79"/>
              </a:rPr>
            </a:br>
            <a:r>
              <a:rPr lang="en-GB" dirty="0" err="1">
                <a:effectLst/>
                <a:latin typeface="Gill Sans Light" panose="020B0302020104020203" pitchFamily="34" charset="-79"/>
                <a:cs typeface="Gill Sans Light" panose="020B0302020104020203" pitchFamily="34" charset="-79"/>
              </a:rPr>
              <a:t>Ebley</a:t>
            </a:r>
            <a:r>
              <a:rPr lang="en-GB" dirty="0">
                <a:effectLst/>
                <a:latin typeface="Gill Sans Light" panose="020B0302020104020203" pitchFamily="34" charset="-79"/>
                <a:cs typeface="Gill Sans Light" panose="020B0302020104020203" pitchFamily="34" charset="-79"/>
              </a:rPr>
              <a:t> </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Stroud </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Gloucestershire GL5 4SX</a:t>
            </a:r>
            <a:br>
              <a:rPr lang="en-GB" dirty="0">
                <a:effectLst/>
                <a:latin typeface="Gill Sans Light" panose="020B0302020104020203" pitchFamily="34" charset="-79"/>
                <a:cs typeface="Gill Sans Light" panose="020B0302020104020203" pitchFamily="34" charset="-79"/>
              </a:rPr>
            </a:br>
            <a:br>
              <a:rPr lang="en-GB" dirty="0">
                <a:effectLst/>
                <a:latin typeface="Gill Sans Light" panose="020B0302020104020203" pitchFamily="34" charset="-79"/>
                <a:cs typeface="Gill Sans Light" panose="020B0302020104020203" pitchFamily="34" charset="-79"/>
              </a:rPr>
            </a:br>
            <a:r>
              <a:rPr lang="en-GB" b="1" dirty="0">
                <a:effectLst/>
                <a:latin typeface="Gill Sans" panose="020B0502020104020203" pitchFamily="34" charset="-79"/>
                <a:cs typeface="Gill Sans" panose="020B0502020104020203" pitchFamily="34" charset="-79"/>
              </a:rPr>
              <a:t>Tel: </a:t>
            </a:r>
            <a:r>
              <a:rPr lang="en-GB" dirty="0">
                <a:effectLst/>
                <a:latin typeface="Gill Sans Light" panose="020B0302020104020203" pitchFamily="34" charset="-79"/>
                <a:cs typeface="Gill Sans Light" panose="020B0302020104020203" pitchFamily="34" charset="-79"/>
              </a:rPr>
              <a:t>01453 837 550</a:t>
            </a:r>
            <a:br>
              <a:rPr lang="en-GB" dirty="0">
                <a:effectLst/>
                <a:latin typeface="Gill Sans Light" panose="020B0302020104020203" pitchFamily="34" charset="-79"/>
                <a:cs typeface="Gill Sans Light" panose="020B0302020104020203" pitchFamily="34" charset="-79"/>
              </a:rPr>
            </a:br>
            <a:r>
              <a:rPr lang="en-GB" b="1" dirty="0">
                <a:effectLst/>
                <a:latin typeface="Gill Sans" panose="020B0502020104020203" pitchFamily="34" charset="-79"/>
                <a:cs typeface="Gill Sans" panose="020B0502020104020203" pitchFamily="34" charset="-79"/>
              </a:rPr>
              <a:t>Email: </a:t>
            </a:r>
            <a:r>
              <a:rPr lang="en-GB" dirty="0" err="1">
                <a:effectLst/>
                <a:latin typeface="Gill Sans Light" panose="020B0302020104020203" pitchFamily="34" charset="-79"/>
                <a:cs typeface="Gill Sans Light" panose="020B0302020104020203" pitchFamily="34" charset="-79"/>
              </a:rPr>
              <a:t>info@novalis-trust.org.uk</a:t>
            </a:r>
            <a:br>
              <a:rPr lang="en-GB" dirty="0">
                <a:effectLst/>
                <a:latin typeface="Gill Sans Light" panose="020B0302020104020203" pitchFamily="34" charset="-79"/>
                <a:cs typeface="Gill Sans Light" panose="020B0302020104020203" pitchFamily="34" charset="-79"/>
              </a:rPr>
            </a:br>
            <a:r>
              <a:rPr lang="en-GB" b="1" dirty="0" err="1">
                <a:effectLst/>
                <a:latin typeface="Gill Sans" panose="020B0502020104020203" pitchFamily="34" charset="-79"/>
                <a:cs typeface="Gill Sans" panose="020B0502020104020203" pitchFamily="34" charset="-79"/>
              </a:rPr>
              <a:t>novalis-trust.org.uk</a:t>
            </a:r>
            <a:endParaRPr lang="en-GB" dirty="0">
              <a:effectLst/>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sz="half" idx="10"/>
          </p:nvPr>
        </p:nvSpPr>
        <p:spPr>
          <a:xfrm>
            <a:off x="914400" y="6356351"/>
            <a:ext cx="2540000" cy="365125"/>
          </a:xfrm>
        </p:spPr>
        <p:txBody>
          <a:bodyPr lIns="0" tIns="0" rIns="0" bIns="0"/>
          <a:lstStyle>
            <a:lvl1pPr>
              <a:defRPr>
                <a:solidFill>
                  <a:schemeClr val="bg1"/>
                </a:solidFill>
              </a:defRPr>
            </a:lvl1pPr>
          </a:lstStyle>
          <a:p>
            <a:fld id="{3DD09084-A8A6-4D20-8712-461DCF104B8F}" type="datetimeFigureOut">
              <a:rPr lang="en-GB" smtClean="0"/>
              <a:pPr/>
              <a:t>06/05/2022</a:t>
            </a:fld>
            <a:endParaRPr lang="en-GB" dirty="0"/>
          </a:p>
        </p:txBody>
      </p:sp>
      <p:pic>
        <p:nvPicPr>
          <p:cNvPr id="6" name="Picture 5">
            <a:extLst>
              <a:ext uri="{FF2B5EF4-FFF2-40B4-BE49-F238E27FC236}">
                <a16:creationId xmlns:a16="http://schemas.microsoft.com/office/drawing/2014/main" id="{84E32641-1B1A-5844-9535-54E676A81F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8408" y="432000"/>
            <a:ext cx="1821598" cy="827999"/>
          </a:xfrm>
          <a:prstGeom prst="rect">
            <a:avLst/>
          </a:prstGeom>
        </p:spPr>
      </p:pic>
    </p:spTree>
    <p:extLst>
      <p:ext uri="{BB962C8B-B14F-4D97-AF65-F5344CB8AC3E}">
        <p14:creationId xmlns:p14="http://schemas.microsoft.com/office/powerpoint/2010/main" val="1799007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956039-7413-4D36-86EA-44C2F0911D5F}" type="datetime1">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311768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70EACE-8E03-402E-9689-AEEB634C288B}" type="datetime1">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352398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04C1A7-069B-4F04-B306-182A30327971}" type="datetime1">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2027685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CBA3CC-E702-4783-AB58-1936F9533BBE}" type="datetime1">
              <a:rPr lang="en-GB" smtClean="0"/>
              <a:t>06/05/2022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397070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C50E08-3F74-4BC9-8297-087E8B2641D9}" type="datetime1">
              <a:rPr lang="en-GB" smtClean="0"/>
              <a:t>06/05/2022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2515830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F1F1C2-FE41-456F-8DAC-3F736317BEA5}" type="datetime1">
              <a:rPr lang="en-GB" smtClean="0"/>
              <a:t>06/05/2022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3281928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ABE9A-AC7F-401F-8C5B-985A19102268}" type="datetime1">
              <a:rPr lang="en-GB" smtClean="0"/>
              <a:t>06/05/2022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3420560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98FE91-8153-422A-86F6-EAF8AC20689D}" type="datetimeFigureOut">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140695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285E82-6017-4E9B-8DA2-7A7752CB712B}" type="datetime1">
              <a:rPr lang="en-GB" smtClean="0"/>
              <a:t>06/05/2022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3031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0B17CF-0352-4DDA-8F22-6AE80BACF746}" type="datetime1">
              <a:rPr lang="en-GB" smtClean="0"/>
              <a:t>06/05/2022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2486437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636DCF-6412-4B03-93E5-3828CE2331DD}" type="datetime1">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983619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287D3F-89AF-403D-B5ED-77F5184A6942}" type="datetime1">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57909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052736"/>
            <a:ext cx="6840000" cy="4741448"/>
          </a:xfrm>
        </p:spPr>
        <p:txBody>
          <a:bodyPr anchor="b" anchorCtr="0">
            <a:noAutofit/>
          </a:bodyPr>
          <a:lstStyle>
            <a:lvl1pPr algn="l">
              <a:lnSpc>
                <a:spcPts val="2400"/>
              </a:lnSpc>
              <a:spcBef>
                <a:spcPts val="1800"/>
              </a:spcBef>
              <a:defRPr lang="en-GB" sz="2000" b="1" smtClean="0">
                <a:effectLst/>
              </a:defRPr>
            </a:lvl1pPr>
          </a:lstStyle>
          <a:p>
            <a:br>
              <a:rPr lang="en-GB" dirty="0">
                <a:effectLst/>
                <a:latin typeface="Gill Sans" panose="020B0502020104020203" pitchFamily="34" charset="-79"/>
                <a:cs typeface="Gill Sans" panose="020B0502020104020203" pitchFamily="34" charset="-79"/>
              </a:rPr>
            </a:b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Novalis Trust </a:t>
            </a:r>
            <a:br>
              <a:rPr lang="en-GB" dirty="0">
                <a:effectLst/>
                <a:latin typeface="Gill Sans Light" panose="020B0302020104020203" pitchFamily="34" charset="-79"/>
                <a:cs typeface="Gill Sans Light" panose="020B0302020104020203" pitchFamily="34" charset="-79"/>
              </a:rPr>
            </a:br>
            <a:r>
              <a:rPr lang="en-GB" dirty="0" err="1">
                <a:effectLst/>
                <a:latin typeface="Gill Sans Light" panose="020B0302020104020203" pitchFamily="34" charset="-79"/>
                <a:cs typeface="Gill Sans Light" panose="020B0302020104020203" pitchFamily="34" charset="-79"/>
              </a:rPr>
              <a:t>Ebley</a:t>
            </a:r>
            <a:r>
              <a:rPr lang="en-GB" dirty="0">
                <a:effectLst/>
                <a:latin typeface="Gill Sans Light" panose="020B0302020104020203" pitchFamily="34" charset="-79"/>
                <a:cs typeface="Gill Sans Light" panose="020B0302020104020203" pitchFamily="34" charset="-79"/>
              </a:rPr>
              <a:t> House</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235 Westward Road </a:t>
            </a:r>
            <a:br>
              <a:rPr lang="en-GB" dirty="0">
                <a:effectLst/>
                <a:latin typeface="Gill Sans Light" panose="020B0302020104020203" pitchFamily="34" charset="-79"/>
                <a:cs typeface="Gill Sans Light" panose="020B0302020104020203" pitchFamily="34" charset="-79"/>
              </a:rPr>
            </a:br>
            <a:r>
              <a:rPr lang="en-GB" dirty="0" err="1">
                <a:effectLst/>
                <a:latin typeface="Gill Sans Light" panose="020B0302020104020203" pitchFamily="34" charset="-79"/>
                <a:cs typeface="Gill Sans Light" panose="020B0302020104020203" pitchFamily="34" charset="-79"/>
              </a:rPr>
              <a:t>Ebley</a:t>
            </a:r>
            <a:r>
              <a:rPr lang="en-GB" dirty="0">
                <a:effectLst/>
                <a:latin typeface="Gill Sans Light" panose="020B0302020104020203" pitchFamily="34" charset="-79"/>
                <a:cs typeface="Gill Sans Light" panose="020B0302020104020203" pitchFamily="34" charset="-79"/>
              </a:rPr>
              <a:t> </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Stroud </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Gloucestershire GL5 4SX</a:t>
            </a:r>
            <a:br>
              <a:rPr lang="en-GB" dirty="0">
                <a:effectLst/>
                <a:latin typeface="Gill Sans Light" panose="020B0302020104020203" pitchFamily="34" charset="-79"/>
                <a:cs typeface="Gill Sans Light" panose="020B0302020104020203" pitchFamily="34" charset="-79"/>
              </a:rPr>
            </a:br>
            <a:br>
              <a:rPr lang="en-GB" dirty="0">
                <a:effectLst/>
                <a:latin typeface="Gill Sans Light" panose="020B0302020104020203" pitchFamily="34" charset="-79"/>
                <a:cs typeface="Gill Sans Light" panose="020B0302020104020203" pitchFamily="34" charset="-79"/>
              </a:rPr>
            </a:br>
            <a:r>
              <a:rPr lang="en-GB" b="1" dirty="0">
                <a:effectLst/>
                <a:latin typeface="Gill Sans" panose="020B0502020104020203" pitchFamily="34" charset="-79"/>
                <a:cs typeface="Gill Sans" panose="020B0502020104020203" pitchFamily="34" charset="-79"/>
              </a:rPr>
              <a:t>Tel: </a:t>
            </a:r>
            <a:r>
              <a:rPr lang="en-GB" dirty="0">
                <a:effectLst/>
                <a:latin typeface="Gill Sans Light" panose="020B0302020104020203" pitchFamily="34" charset="-79"/>
                <a:cs typeface="Gill Sans Light" panose="020B0302020104020203" pitchFamily="34" charset="-79"/>
              </a:rPr>
              <a:t>01453 837 550</a:t>
            </a:r>
            <a:br>
              <a:rPr lang="en-GB" dirty="0">
                <a:effectLst/>
                <a:latin typeface="Gill Sans Light" panose="020B0302020104020203" pitchFamily="34" charset="-79"/>
                <a:cs typeface="Gill Sans Light" panose="020B0302020104020203" pitchFamily="34" charset="-79"/>
              </a:rPr>
            </a:br>
            <a:r>
              <a:rPr lang="en-GB" b="1" dirty="0">
                <a:effectLst/>
                <a:latin typeface="Gill Sans" panose="020B0502020104020203" pitchFamily="34" charset="-79"/>
                <a:cs typeface="Gill Sans" panose="020B0502020104020203" pitchFamily="34" charset="-79"/>
              </a:rPr>
              <a:t>Email: </a:t>
            </a:r>
            <a:r>
              <a:rPr lang="en-GB" dirty="0" err="1">
                <a:effectLst/>
                <a:latin typeface="Gill Sans Light" panose="020B0302020104020203" pitchFamily="34" charset="-79"/>
                <a:cs typeface="Gill Sans Light" panose="020B0302020104020203" pitchFamily="34" charset="-79"/>
              </a:rPr>
              <a:t>info@novalis-trust.org.uk</a:t>
            </a:r>
            <a:br>
              <a:rPr lang="en-GB" dirty="0">
                <a:effectLst/>
                <a:latin typeface="Gill Sans Light" panose="020B0302020104020203" pitchFamily="34" charset="-79"/>
                <a:cs typeface="Gill Sans Light" panose="020B0302020104020203" pitchFamily="34" charset="-79"/>
              </a:rPr>
            </a:br>
            <a:r>
              <a:rPr lang="en-GB" b="1" dirty="0" err="1">
                <a:effectLst/>
                <a:latin typeface="Gill Sans" panose="020B0502020104020203" pitchFamily="34" charset="-79"/>
                <a:cs typeface="Gill Sans" panose="020B0502020104020203" pitchFamily="34" charset="-79"/>
              </a:rPr>
              <a:t>novalis-trust.org.uk</a:t>
            </a:r>
            <a:endParaRPr lang="en-GB" dirty="0">
              <a:effectLst/>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sz="half" idx="10"/>
          </p:nvPr>
        </p:nvSpPr>
        <p:spPr>
          <a:xfrm>
            <a:off x="914400" y="6356351"/>
            <a:ext cx="2540000" cy="365125"/>
          </a:xfrm>
        </p:spPr>
        <p:txBody>
          <a:bodyPr lIns="0" tIns="0" rIns="0" bIns="0"/>
          <a:lstStyle>
            <a:lvl1pPr>
              <a:defRPr>
                <a:solidFill>
                  <a:schemeClr val="bg1"/>
                </a:solidFill>
              </a:defRPr>
            </a:lvl1pPr>
          </a:lstStyle>
          <a:p>
            <a:fld id="{3DD09084-A8A6-4D20-8712-461DCF104B8F}" type="datetimeFigureOut">
              <a:rPr lang="en-GB" smtClean="0"/>
              <a:pPr/>
              <a:t>06/05/2022</a:t>
            </a:fld>
            <a:endParaRPr lang="en-GB" dirty="0"/>
          </a:p>
        </p:txBody>
      </p:sp>
      <p:pic>
        <p:nvPicPr>
          <p:cNvPr id="6" name="Picture 5">
            <a:extLst>
              <a:ext uri="{FF2B5EF4-FFF2-40B4-BE49-F238E27FC236}">
                <a16:creationId xmlns:a16="http://schemas.microsoft.com/office/drawing/2014/main" id="{84E32641-1B1A-5844-9535-54E676A81F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8408" y="432000"/>
            <a:ext cx="1821598" cy="827999"/>
          </a:xfrm>
          <a:prstGeom prst="rect">
            <a:avLst/>
          </a:prstGeom>
        </p:spPr>
      </p:pic>
    </p:spTree>
    <p:extLst>
      <p:ext uri="{BB962C8B-B14F-4D97-AF65-F5344CB8AC3E}">
        <p14:creationId xmlns:p14="http://schemas.microsoft.com/office/powerpoint/2010/main" val="3562768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D706-B808-4ACB-9A1A-44AA4B2ECBB3}"/>
              </a:ext>
            </a:extLst>
          </p:cNvPr>
          <p:cNvSpPr>
            <a:spLocks noGrp="1"/>
          </p:cNvSpPr>
          <p:nvPr>
            <p:ph type="title" hasCustomPrompt="1"/>
          </p:nvPr>
        </p:nvSpPr>
        <p:spPr>
          <a:xfrm>
            <a:off x="335360" y="1050632"/>
            <a:ext cx="5904656" cy="5042664"/>
          </a:xfrm>
        </p:spPr>
        <p:txBody>
          <a:bodyPr>
            <a:noAutofit/>
          </a:bodyPr>
          <a:lstStyle>
            <a:lvl1pPr>
              <a:defRPr sz="2000">
                <a:latin typeface="Lato" panose="020F0502020204030203" pitchFamily="34" charset="0"/>
              </a:defRPr>
            </a:lvl1pPr>
          </a:lstStyle>
          <a:p>
            <a:r>
              <a:rPr lang="en-GB" dirty="0"/>
              <a:t>Undertaking Family Work with people who live in a Residential Care setting promotes positive relational health for them and their respective friends and families and significant others. </a:t>
            </a:r>
            <a:br>
              <a:rPr lang="en-GB" dirty="0"/>
            </a:br>
            <a:br>
              <a:rPr lang="en-GB" dirty="0"/>
            </a:br>
            <a:r>
              <a:rPr lang="en-GB" dirty="0"/>
              <a:t>The qualification promotes the principle that relationships are the “Delivery System” for care and the belief that developing relational skills and capacities of educational, clinical, support and social care staff will improve and enhance positive outcomes for children, young people and adults. </a:t>
            </a:r>
          </a:p>
        </p:txBody>
      </p:sp>
      <p:sp>
        <p:nvSpPr>
          <p:cNvPr id="3" name="Date Placeholder 2">
            <a:extLst>
              <a:ext uri="{FF2B5EF4-FFF2-40B4-BE49-F238E27FC236}">
                <a16:creationId xmlns:a16="http://schemas.microsoft.com/office/drawing/2014/main" id="{EAAF6D86-2804-45E6-95EB-99AA1ED39083}"/>
              </a:ext>
            </a:extLst>
          </p:cNvPr>
          <p:cNvSpPr>
            <a:spLocks noGrp="1"/>
          </p:cNvSpPr>
          <p:nvPr>
            <p:ph type="dt" sz="half" idx="10"/>
          </p:nvPr>
        </p:nvSpPr>
        <p:spPr/>
        <p:txBody>
          <a:bodyPr/>
          <a:lstStyle/>
          <a:p>
            <a:fld id="{3FACAFE6-6940-4F7E-91CD-6069CCAD51BB}" type="datetimeFigureOut">
              <a:rPr lang="en-GB" smtClean="0"/>
              <a:t>06/05/2022</a:t>
            </a:fld>
            <a:endParaRPr lang="en-GB"/>
          </a:p>
        </p:txBody>
      </p:sp>
      <p:sp>
        <p:nvSpPr>
          <p:cNvPr id="4" name="Footer Placeholder 3">
            <a:extLst>
              <a:ext uri="{FF2B5EF4-FFF2-40B4-BE49-F238E27FC236}">
                <a16:creationId xmlns:a16="http://schemas.microsoft.com/office/drawing/2014/main" id="{F4E0EC0A-21AD-4E58-AA96-5CEC6A6576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39C317-BE55-4D06-9798-F77B7557CDED}"/>
              </a:ext>
            </a:extLst>
          </p:cNvPr>
          <p:cNvSpPr>
            <a:spLocks noGrp="1"/>
          </p:cNvSpPr>
          <p:nvPr>
            <p:ph type="sldNum" sz="quarter" idx="12"/>
          </p:nvPr>
        </p:nvSpPr>
        <p:spPr/>
        <p:txBody>
          <a:bodyPr/>
          <a:lstStyle/>
          <a:p>
            <a:fld id="{23C4B0DA-B9C4-49C3-B0AB-D8F3B5BD5009}" type="slidenum">
              <a:rPr lang="en-GB" smtClean="0"/>
              <a:t>‹#›</a:t>
            </a:fld>
            <a:endParaRPr lang="en-GB"/>
          </a:p>
        </p:txBody>
      </p:sp>
      <p:pic>
        <p:nvPicPr>
          <p:cNvPr id="6" name="Picture 5">
            <a:extLst>
              <a:ext uri="{FF2B5EF4-FFF2-40B4-BE49-F238E27FC236}">
                <a16:creationId xmlns:a16="http://schemas.microsoft.com/office/drawing/2014/main" id="{3E35CBAF-23F6-4399-AC81-050C0F5D0DD9}"/>
              </a:ext>
            </a:extLst>
          </p:cNvPr>
          <p:cNvPicPr>
            <a:picLocks noChangeAspect="1"/>
          </p:cNvPicPr>
          <p:nvPr userDrawn="1"/>
        </p:nvPicPr>
        <p:blipFill>
          <a:blip r:embed="rId2"/>
          <a:stretch>
            <a:fillRect/>
          </a:stretch>
        </p:blipFill>
        <p:spPr>
          <a:xfrm>
            <a:off x="6600056" y="1598014"/>
            <a:ext cx="5383235" cy="4523624"/>
          </a:xfrm>
          <a:prstGeom prst="rect">
            <a:avLst/>
          </a:prstGeom>
        </p:spPr>
      </p:pic>
    </p:spTree>
    <p:extLst>
      <p:ext uri="{BB962C8B-B14F-4D97-AF65-F5344CB8AC3E}">
        <p14:creationId xmlns:p14="http://schemas.microsoft.com/office/powerpoint/2010/main" val="1572333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C45B-4243-4C45-BD46-6E2EDB1BB1F5}"/>
              </a:ext>
            </a:extLst>
          </p:cNvPr>
          <p:cNvSpPr>
            <a:spLocks noGrp="1"/>
          </p:cNvSpPr>
          <p:nvPr>
            <p:ph type="title"/>
          </p:nvPr>
        </p:nvSpPr>
        <p:spPr>
          <a:xfrm>
            <a:off x="695400" y="2924944"/>
            <a:ext cx="10515600" cy="1325563"/>
          </a:xfrm>
        </p:spPr>
        <p:txBody>
          <a:bodyPr>
            <a:noAutofit/>
          </a:bodyPr>
          <a:lstStyle>
            <a:lvl1pPr>
              <a:defRPr sz="3200">
                <a:latin typeface="Lato" panose="020F0502020204030203" pitchFamily="34" charset="0"/>
              </a:defRPr>
            </a:lvl1pPr>
          </a:lstStyle>
          <a:p>
            <a:endParaRPr lang="en-GB" dirty="0"/>
          </a:p>
        </p:txBody>
      </p:sp>
      <p:sp>
        <p:nvSpPr>
          <p:cNvPr id="3" name="Date Placeholder 2">
            <a:extLst>
              <a:ext uri="{FF2B5EF4-FFF2-40B4-BE49-F238E27FC236}">
                <a16:creationId xmlns:a16="http://schemas.microsoft.com/office/drawing/2014/main" id="{E0A4F61A-8CA5-4FBD-A082-FB4C419EA351}"/>
              </a:ext>
            </a:extLst>
          </p:cNvPr>
          <p:cNvSpPr>
            <a:spLocks noGrp="1"/>
          </p:cNvSpPr>
          <p:nvPr>
            <p:ph type="dt" sz="half" idx="10"/>
          </p:nvPr>
        </p:nvSpPr>
        <p:spPr/>
        <p:txBody>
          <a:bodyPr/>
          <a:lstStyle/>
          <a:p>
            <a:fld id="{3FACAFE6-6940-4F7E-91CD-6069CCAD51BB}" type="datetimeFigureOut">
              <a:rPr lang="en-GB" smtClean="0"/>
              <a:t>06/05/2022</a:t>
            </a:fld>
            <a:endParaRPr lang="en-GB"/>
          </a:p>
        </p:txBody>
      </p:sp>
      <p:sp>
        <p:nvSpPr>
          <p:cNvPr id="4" name="Footer Placeholder 3">
            <a:extLst>
              <a:ext uri="{FF2B5EF4-FFF2-40B4-BE49-F238E27FC236}">
                <a16:creationId xmlns:a16="http://schemas.microsoft.com/office/drawing/2014/main" id="{6092DC23-AAF8-4A14-9B15-7E11894128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CFE595-D083-45FC-BB48-6FDC63E40160}"/>
              </a:ext>
            </a:extLst>
          </p:cNvPr>
          <p:cNvSpPr>
            <a:spLocks noGrp="1"/>
          </p:cNvSpPr>
          <p:nvPr>
            <p:ph type="sldNum" sz="quarter" idx="12"/>
          </p:nvPr>
        </p:nvSpPr>
        <p:spPr/>
        <p:txBody>
          <a:bodyPr/>
          <a:lstStyle/>
          <a:p>
            <a:fld id="{23C4B0DA-B9C4-49C3-B0AB-D8F3B5BD5009}" type="slidenum">
              <a:rPr lang="en-GB" smtClean="0"/>
              <a:t>‹#›</a:t>
            </a:fld>
            <a:endParaRPr lang="en-GB"/>
          </a:p>
        </p:txBody>
      </p:sp>
    </p:spTree>
    <p:extLst>
      <p:ext uri="{BB962C8B-B14F-4D97-AF65-F5344CB8AC3E}">
        <p14:creationId xmlns:p14="http://schemas.microsoft.com/office/powerpoint/2010/main" val="3757057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6840000" cy="2509200"/>
          </a:xfrm>
        </p:spPr>
        <p:txBody>
          <a:bodyPr numCol="1" anchor="b" anchorCtr="0"/>
          <a:lstStyle>
            <a:lvl1pPr algn="l">
              <a:defRPr>
                <a:solidFill>
                  <a:schemeClr val="bg1"/>
                </a:solidFill>
              </a:defRPr>
            </a:lvl1pPr>
          </a:lstStyle>
          <a:p>
            <a:r>
              <a:rPr lang="en-GB" dirty="0"/>
              <a:t>Novalis Trust</a:t>
            </a:r>
            <a:br>
              <a:rPr lang="en-GB" dirty="0"/>
            </a:br>
            <a:r>
              <a:rPr lang="en-GB"/>
              <a:t>Family Course </a:t>
            </a:r>
            <a:endParaRPr lang="en-GB" dirty="0"/>
          </a:p>
        </p:txBody>
      </p:sp>
      <p:sp>
        <p:nvSpPr>
          <p:cNvPr id="3" name="Subtitle 2"/>
          <p:cNvSpPr>
            <a:spLocks noGrp="1"/>
          </p:cNvSpPr>
          <p:nvPr>
            <p:ph type="subTitle" idx="1" hasCustomPrompt="1"/>
          </p:nvPr>
        </p:nvSpPr>
        <p:spPr>
          <a:xfrm>
            <a:off x="914400" y="4653136"/>
            <a:ext cx="6840000" cy="972000"/>
          </a:xfrm>
        </p:spPr>
        <p:txBody>
          <a:bodyPr numCol="1" anchor="b" anchorCtr="0"/>
          <a:lstStyle>
            <a:lvl1pPr marL="0" indent="0" algn="l">
              <a:buNone/>
              <a:defRPr b="1"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 for the cover </a:t>
            </a:r>
          </a:p>
        </p:txBody>
      </p:sp>
      <p:sp>
        <p:nvSpPr>
          <p:cNvPr id="4" name="Date Placeholder 3"/>
          <p:cNvSpPr>
            <a:spLocks noGrp="1"/>
          </p:cNvSpPr>
          <p:nvPr>
            <p:ph type="dt" sz="half" idx="10"/>
          </p:nvPr>
        </p:nvSpPr>
        <p:spPr>
          <a:xfrm>
            <a:off x="914400" y="6356351"/>
            <a:ext cx="2540000" cy="365125"/>
          </a:xfrm>
        </p:spPr>
        <p:txBody>
          <a:bodyPr lIns="0" tIns="0" rIns="0" bIns="0"/>
          <a:lstStyle>
            <a:lvl1pPr>
              <a:defRPr>
                <a:solidFill>
                  <a:schemeClr val="bg1"/>
                </a:solidFill>
              </a:defRPr>
            </a:lvl1pPr>
          </a:lstStyle>
          <a:p>
            <a:fld id="{3DD09084-A8A6-4D20-8712-461DCF104B8F}" type="datetimeFigureOut">
              <a:rPr lang="en-GB" smtClean="0"/>
              <a:pPr/>
              <a:t>06/05/2022</a:t>
            </a:fld>
            <a:endParaRPr lang="en-GB" dirty="0"/>
          </a:p>
        </p:txBody>
      </p:sp>
      <p:pic>
        <p:nvPicPr>
          <p:cNvPr id="6" name="Picture 5">
            <a:extLst>
              <a:ext uri="{FF2B5EF4-FFF2-40B4-BE49-F238E27FC236}">
                <a16:creationId xmlns:a16="http://schemas.microsoft.com/office/drawing/2014/main" id="{84E32641-1B1A-5844-9535-54E676A81F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8408" y="432000"/>
            <a:ext cx="1821598" cy="827999"/>
          </a:xfrm>
          <a:prstGeom prst="rect">
            <a:avLst/>
          </a:prstGeom>
        </p:spPr>
      </p:pic>
    </p:spTree>
    <p:extLst>
      <p:ext uri="{BB962C8B-B14F-4D97-AF65-F5344CB8AC3E}">
        <p14:creationId xmlns:p14="http://schemas.microsoft.com/office/powerpoint/2010/main" val="697421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8820000" cy="1143000"/>
          </a:xfrm>
        </p:spPr>
        <p:txBody>
          <a:bodyPr lIns="0" tIns="0" rIns="0" bIns="0"/>
          <a:lstStyle>
            <a:lvl1pPr algn="l">
              <a:defRPr/>
            </a:lvl1pPr>
          </a:lstStyle>
          <a:p>
            <a:r>
              <a:rPr lang="en-GB" dirty="0"/>
              <a:t>Standard 2 column slide light</a:t>
            </a:r>
          </a:p>
        </p:txBody>
      </p:sp>
      <p:sp>
        <p:nvSpPr>
          <p:cNvPr id="3" name="Content Placeholder 2"/>
          <p:cNvSpPr>
            <a:spLocks noGrp="1"/>
          </p:cNvSpPr>
          <p:nvPr>
            <p:ph idx="1"/>
          </p:nvPr>
        </p:nvSpPr>
        <p:spPr/>
        <p:txBody>
          <a:bodyPr lIns="0" tIns="0" rIns="0" bIns="0" numCol="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lIns="0" tIns="0" rIns="0" bIns="0"/>
          <a:lstStyle>
            <a:lvl1pPr algn="l">
              <a:defRPr/>
            </a:lvl1pPr>
          </a:lstStyle>
          <a:p>
            <a:fld id="{3DD09084-A8A6-4D20-8712-461DCF104B8F}" type="datetimeFigureOut">
              <a:rPr lang="en-GB" smtClean="0"/>
              <a:pPr/>
              <a:t>06/05/2022</a:t>
            </a:fld>
            <a:endParaRPr lang="en-GB" dirty="0"/>
          </a:p>
        </p:txBody>
      </p:sp>
      <p:sp>
        <p:nvSpPr>
          <p:cNvPr id="5" name="Footer Placeholder 4"/>
          <p:cNvSpPr>
            <a:spLocks noGrp="1"/>
          </p:cNvSpPr>
          <p:nvPr>
            <p:ph type="ftr" sz="quarter" idx="11"/>
          </p:nvPr>
        </p:nvSpPr>
        <p:spPr/>
        <p:txBody>
          <a:bodyPr lIns="0" tIns="0" rIns="0" bIns="0"/>
          <a:lstStyle/>
          <a:p>
            <a:endParaRPr lang="en-GB"/>
          </a:p>
        </p:txBody>
      </p:sp>
      <p:sp>
        <p:nvSpPr>
          <p:cNvPr id="6" name="Slide Number Placeholder 5"/>
          <p:cNvSpPr>
            <a:spLocks noGrp="1"/>
          </p:cNvSpPr>
          <p:nvPr>
            <p:ph type="sldNum" sz="quarter" idx="12"/>
          </p:nvPr>
        </p:nvSpPr>
        <p:spPr/>
        <p:txBody>
          <a:bodyPr lIns="0" tIns="0" rIns="0" bIns="0"/>
          <a:lstStyle/>
          <a:p>
            <a:fld id="{6335F8FA-BBE3-4A83-B67E-A0BB9A29ECF3}" type="slidenum">
              <a:rPr lang="en-GB" smtClean="0"/>
              <a:t>‹#›</a:t>
            </a:fld>
            <a:endParaRPr lang="en-GB"/>
          </a:p>
        </p:txBody>
      </p:sp>
      <p:pic>
        <p:nvPicPr>
          <p:cNvPr id="7" name="Picture 6">
            <a:extLst>
              <a:ext uri="{FF2B5EF4-FFF2-40B4-BE49-F238E27FC236}">
                <a16:creationId xmlns:a16="http://schemas.microsoft.com/office/drawing/2014/main" id="{387155FA-D23C-CF4C-A75B-13DC017602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60803" y="432000"/>
            <a:ext cx="1821597" cy="827999"/>
          </a:xfrm>
          <a:prstGeom prst="rect">
            <a:avLst/>
          </a:prstGeom>
        </p:spPr>
      </p:pic>
    </p:spTree>
    <p:extLst>
      <p:ext uri="{BB962C8B-B14F-4D97-AF65-F5344CB8AC3E}">
        <p14:creationId xmlns:p14="http://schemas.microsoft.com/office/powerpoint/2010/main" val="2481503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8820000" cy="1143000"/>
          </a:xfrm>
        </p:spPr>
        <p:txBody>
          <a:bodyPr/>
          <a:lstStyle/>
          <a:p>
            <a:r>
              <a:rPr lang="en-GB" dirty="0"/>
              <a:t>Slide with text + image or diagram</a:t>
            </a:r>
          </a:p>
        </p:txBody>
      </p:sp>
      <p:sp>
        <p:nvSpPr>
          <p:cNvPr id="3" name="Content Placeholder 2"/>
          <p:cNvSpPr>
            <a:spLocks noGrp="1"/>
          </p:cNvSpPr>
          <p:nvPr>
            <p:ph sz="half" idx="1"/>
          </p:nvPr>
        </p:nvSpPr>
        <p:spPr>
          <a:xfrm>
            <a:off x="609600" y="1600201"/>
            <a:ext cx="5384800" cy="4525963"/>
          </a:xfrm>
        </p:spPr>
        <p:txBody>
          <a:bodyPr numCol="1"/>
          <a:lstStyle>
            <a:lvl1pPr>
              <a:defRPr sz="2800">
                <a:solidFill>
                  <a:schemeClr val="tx2"/>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lvl1pPr algn="l">
              <a:defRPr/>
            </a:lvl1pPr>
          </a:lstStyle>
          <a:p>
            <a:fld id="{3DD09084-A8A6-4D20-8712-461DCF104B8F}" type="datetimeFigureOut">
              <a:rPr lang="en-GB" smtClean="0"/>
              <a:pPr/>
              <a:t>06/05/2022</a:t>
            </a:fld>
            <a:endParaRPr lang="en-GB" dirty="0"/>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35F8FA-BBE3-4A83-B67E-A0BB9A29ECF3}" type="slidenum">
              <a:rPr lang="en-GB" smtClean="0"/>
              <a:t>‹#›</a:t>
            </a:fld>
            <a:endParaRPr lang="en-GB"/>
          </a:p>
        </p:txBody>
      </p:sp>
      <p:pic>
        <p:nvPicPr>
          <p:cNvPr id="8" name="Picture 7">
            <a:extLst>
              <a:ext uri="{FF2B5EF4-FFF2-40B4-BE49-F238E27FC236}">
                <a16:creationId xmlns:a16="http://schemas.microsoft.com/office/drawing/2014/main" id="{59569EC6-2A65-A146-8D31-F90A9C9AF2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40416" y="432000"/>
            <a:ext cx="1821597" cy="827999"/>
          </a:xfrm>
          <a:prstGeom prst="rect">
            <a:avLst/>
          </a:prstGeom>
        </p:spPr>
      </p:pic>
      <p:pic>
        <p:nvPicPr>
          <p:cNvPr id="10" name="Picture 9">
            <a:extLst>
              <a:ext uri="{FF2B5EF4-FFF2-40B4-BE49-F238E27FC236}">
                <a16:creationId xmlns:a16="http://schemas.microsoft.com/office/drawing/2014/main" id="{9F53BFAB-6EC2-1346-AE3A-F14D88645E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197603" y="1596562"/>
            <a:ext cx="5384798" cy="4525963"/>
          </a:xfrm>
          <a:prstGeom prst="rect">
            <a:avLst/>
          </a:prstGeom>
        </p:spPr>
      </p:pic>
    </p:spTree>
    <p:extLst>
      <p:ext uri="{BB962C8B-B14F-4D97-AF65-F5344CB8AC3E}">
        <p14:creationId xmlns:p14="http://schemas.microsoft.com/office/powerpoint/2010/main" val="117072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8FE91-8153-422A-86F6-EAF8AC20689D}" type="datetimeFigureOut">
              <a:rPr lang="en-GB" smtClean="0"/>
              <a:t>06/05/2022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207572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84F366-1FD4-6046-AD16-696F73E281F3}"/>
              </a:ext>
            </a:extLst>
          </p:cNvPr>
          <p:cNvSpPr/>
          <p:nvPr userDrawn="1"/>
        </p:nvSpPr>
        <p:spPr>
          <a:xfrm>
            <a:off x="0" y="3429000"/>
            <a:ext cx="12192000" cy="3429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E32641-1B1A-5844-9535-54E676A81F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8408" y="432000"/>
            <a:ext cx="1821598" cy="827999"/>
          </a:xfrm>
          <a:prstGeom prst="rect">
            <a:avLst/>
          </a:prstGeom>
        </p:spPr>
      </p:pic>
      <p:sp>
        <p:nvSpPr>
          <p:cNvPr id="5" name="TextBox 4">
            <a:extLst>
              <a:ext uri="{FF2B5EF4-FFF2-40B4-BE49-F238E27FC236}">
                <a16:creationId xmlns:a16="http://schemas.microsoft.com/office/drawing/2014/main" id="{B1321778-F427-3746-86BE-DAC5DE65B174}"/>
              </a:ext>
            </a:extLst>
          </p:cNvPr>
          <p:cNvSpPr txBox="1"/>
          <p:nvPr userDrawn="1"/>
        </p:nvSpPr>
        <p:spPr>
          <a:xfrm>
            <a:off x="914400" y="4149080"/>
            <a:ext cx="10675606" cy="1877437"/>
          </a:xfrm>
          <a:prstGeom prst="rect">
            <a:avLst/>
          </a:prstGeom>
          <a:noFill/>
          <a:ln>
            <a:noFill/>
            <a:prstDash val="solid"/>
          </a:ln>
        </p:spPr>
        <p:txBody>
          <a:bodyPr wrap="square" lIns="360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i="0" dirty="0">
                <a:solidFill>
                  <a:schemeClr val="bg1"/>
                </a:solidFill>
                <a:latin typeface="Lato Light" panose="020F0502020204030203" pitchFamily="34" charset="0"/>
                <a:ea typeface="Lato Light" panose="020F0502020204030203" pitchFamily="34" charset="0"/>
                <a:cs typeface="Lato Light" panose="020F0502020204030203" pitchFamily="34" charset="0"/>
              </a:rPr>
              <a:t>“Your application of trauma-informed and trauma-responsive principles and interventions leads the way and has caught the attention of US providers and colleagues”</a:t>
            </a:r>
          </a:p>
          <a:p>
            <a:pPr marL="0" marR="0" lvl="0" indent="0" algn="l" defTabSz="914400" rtl="0" eaLnBrk="1" fontAlgn="auto" latinLnBrk="0" hangingPunct="1">
              <a:lnSpc>
                <a:spcPct val="100000"/>
              </a:lnSpc>
              <a:spcBef>
                <a:spcPts val="1200"/>
              </a:spcBef>
              <a:spcAft>
                <a:spcPts val="0"/>
              </a:spcAft>
              <a:buClrTx/>
              <a:buSzTx/>
              <a:buFontTx/>
              <a:buNone/>
              <a:tabLst/>
              <a:defRPr/>
            </a:pPr>
            <a:r>
              <a:rPr lang="en-GB" sz="1600" b="1" i="0" dirty="0">
                <a:solidFill>
                  <a:schemeClr val="bg1"/>
                </a:solidFill>
                <a:latin typeface="Lato" panose="020F0502020204030203" pitchFamily="34" charset="0"/>
                <a:ea typeface="Lato" panose="020F0502020204030203" pitchFamily="34" charset="0"/>
                <a:cs typeface="Lato" panose="020F0502020204030203" pitchFamily="34" charset="0"/>
              </a:rPr>
              <a:t>Dr Janice Lebel – Director of Systems Transformation at MD Department of Mental Health </a:t>
            </a:r>
            <a:endParaRPr lang="en-US" sz="1600" b="1" i="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22193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052736"/>
            <a:ext cx="6840000" cy="4741448"/>
          </a:xfrm>
        </p:spPr>
        <p:txBody>
          <a:bodyPr anchor="b" anchorCtr="0">
            <a:noAutofit/>
          </a:bodyPr>
          <a:lstStyle>
            <a:lvl1pPr algn="l">
              <a:lnSpc>
                <a:spcPts val="2400"/>
              </a:lnSpc>
              <a:spcBef>
                <a:spcPts val="1800"/>
              </a:spcBef>
              <a:defRPr lang="en-GB" sz="2000" b="1" smtClean="0">
                <a:effectLst/>
              </a:defRPr>
            </a:lvl1pPr>
          </a:lstStyle>
          <a:p>
            <a:br>
              <a:rPr lang="en-GB" dirty="0">
                <a:effectLst/>
                <a:latin typeface="Gill Sans" panose="020B0502020104020203" pitchFamily="34" charset="-79"/>
                <a:cs typeface="Gill Sans" panose="020B0502020104020203" pitchFamily="34" charset="-79"/>
              </a:rPr>
            </a:b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Novalis Trust </a:t>
            </a:r>
            <a:br>
              <a:rPr lang="en-GB" dirty="0">
                <a:effectLst/>
                <a:latin typeface="Gill Sans Light" panose="020B0302020104020203" pitchFamily="34" charset="-79"/>
                <a:cs typeface="Gill Sans Light" panose="020B0302020104020203" pitchFamily="34" charset="-79"/>
              </a:rPr>
            </a:br>
            <a:r>
              <a:rPr lang="en-GB" dirty="0" err="1">
                <a:effectLst/>
                <a:latin typeface="Gill Sans Light" panose="020B0302020104020203" pitchFamily="34" charset="-79"/>
                <a:cs typeface="Gill Sans Light" panose="020B0302020104020203" pitchFamily="34" charset="-79"/>
              </a:rPr>
              <a:t>Ebley</a:t>
            </a:r>
            <a:r>
              <a:rPr lang="en-GB" dirty="0">
                <a:effectLst/>
                <a:latin typeface="Gill Sans Light" panose="020B0302020104020203" pitchFamily="34" charset="-79"/>
                <a:cs typeface="Gill Sans Light" panose="020B0302020104020203" pitchFamily="34" charset="-79"/>
              </a:rPr>
              <a:t> House</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235 Westward Road </a:t>
            </a:r>
            <a:br>
              <a:rPr lang="en-GB" dirty="0">
                <a:effectLst/>
                <a:latin typeface="Gill Sans Light" panose="020B0302020104020203" pitchFamily="34" charset="-79"/>
                <a:cs typeface="Gill Sans Light" panose="020B0302020104020203" pitchFamily="34" charset="-79"/>
              </a:rPr>
            </a:br>
            <a:r>
              <a:rPr lang="en-GB" dirty="0" err="1">
                <a:effectLst/>
                <a:latin typeface="Gill Sans Light" panose="020B0302020104020203" pitchFamily="34" charset="-79"/>
                <a:cs typeface="Gill Sans Light" panose="020B0302020104020203" pitchFamily="34" charset="-79"/>
              </a:rPr>
              <a:t>Ebley</a:t>
            </a:r>
            <a:r>
              <a:rPr lang="en-GB" dirty="0">
                <a:effectLst/>
                <a:latin typeface="Gill Sans Light" panose="020B0302020104020203" pitchFamily="34" charset="-79"/>
                <a:cs typeface="Gill Sans Light" panose="020B0302020104020203" pitchFamily="34" charset="-79"/>
              </a:rPr>
              <a:t> </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Stroud </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Gloucestershire GL5 4SX</a:t>
            </a:r>
            <a:br>
              <a:rPr lang="en-GB" dirty="0">
                <a:effectLst/>
                <a:latin typeface="Gill Sans Light" panose="020B0302020104020203" pitchFamily="34" charset="-79"/>
                <a:cs typeface="Gill Sans Light" panose="020B0302020104020203" pitchFamily="34" charset="-79"/>
              </a:rPr>
            </a:br>
            <a:br>
              <a:rPr lang="en-GB" dirty="0">
                <a:effectLst/>
                <a:latin typeface="Gill Sans Light" panose="020B0302020104020203" pitchFamily="34" charset="-79"/>
                <a:cs typeface="Gill Sans Light" panose="020B0302020104020203" pitchFamily="34" charset="-79"/>
              </a:rPr>
            </a:br>
            <a:r>
              <a:rPr lang="en-GB" b="1" dirty="0">
                <a:effectLst/>
                <a:latin typeface="Gill Sans" panose="020B0502020104020203" pitchFamily="34" charset="-79"/>
                <a:cs typeface="Gill Sans" panose="020B0502020104020203" pitchFamily="34" charset="-79"/>
              </a:rPr>
              <a:t>Tel: </a:t>
            </a:r>
            <a:r>
              <a:rPr lang="en-GB" dirty="0">
                <a:effectLst/>
                <a:latin typeface="Gill Sans Light" panose="020B0302020104020203" pitchFamily="34" charset="-79"/>
                <a:cs typeface="Gill Sans Light" panose="020B0302020104020203" pitchFamily="34" charset="-79"/>
              </a:rPr>
              <a:t>01453 837 550</a:t>
            </a:r>
            <a:br>
              <a:rPr lang="en-GB" dirty="0">
                <a:effectLst/>
                <a:latin typeface="Gill Sans Light" panose="020B0302020104020203" pitchFamily="34" charset="-79"/>
                <a:cs typeface="Gill Sans Light" panose="020B0302020104020203" pitchFamily="34" charset="-79"/>
              </a:rPr>
            </a:br>
            <a:r>
              <a:rPr lang="en-GB" b="1" dirty="0">
                <a:effectLst/>
                <a:latin typeface="Gill Sans" panose="020B0502020104020203" pitchFamily="34" charset="-79"/>
                <a:cs typeface="Gill Sans" panose="020B0502020104020203" pitchFamily="34" charset="-79"/>
              </a:rPr>
              <a:t>Email: </a:t>
            </a:r>
            <a:r>
              <a:rPr lang="en-GB" dirty="0" err="1">
                <a:effectLst/>
                <a:latin typeface="Gill Sans Light" panose="020B0302020104020203" pitchFamily="34" charset="-79"/>
                <a:cs typeface="Gill Sans Light" panose="020B0302020104020203" pitchFamily="34" charset="-79"/>
              </a:rPr>
              <a:t>info@novalis-trust.org.uk</a:t>
            </a:r>
            <a:br>
              <a:rPr lang="en-GB" dirty="0">
                <a:effectLst/>
                <a:latin typeface="Gill Sans Light" panose="020B0302020104020203" pitchFamily="34" charset="-79"/>
                <a:cs typeface="Gill Sans Light" panose="020B0302020104020203" pitchFamily="34" charset="-79"/>
              </a:rPr>
            </a:br>
            <a:r>
              <a:rPr lang="en-GB" b="1" dirty="0" err="1">
                <a:effectLst/>
                <a:latin typeface="Gill Sans" panose="020B0502020104020203" pitchFamily="34" charset="-79"/>
                <a:cs typeface="Gill Sans" panose="020B0502020104020203" pitchFamily="34" charset="-79"/>
              </a:rPr>
              <a:t>novalis-trust.org.uk</a:t>
            </a:r>
            <a:endParaRPr lang="en-GB" dirty="0">
              <a:effectLst/>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sz="half" idx="10"/>
          </p:nvPr>
        </p:nvSpPr>
        <p:spPr>
          <a:xfrm>
            <a:off x="914400" y="6356351"/>
            <a:ext cx="2540000" cy="365125"/>
          </a:xfrm>
        </p:spPr>
        <p:txBody>
          <a:bodyPr lIns="0" tIns="0" rIns="0" bIns="0"/>
          <a:lstStyle>
            <a:lvl1pPr>
              <a:defRPr>
                <a:solidFill>
                  <a:schemeClr val="bg1"/>
                </a:solidFill>
              </a:defRPr>
            </a:lvl1pPr>
          </a:lstStyle>
          <a:p>
            <a:fld id="{3DD09084-A8A6-4D20-8712-461DCF104B8F}" type="datetimeFigureOut">
              <a:rPr lang="en-GB" smtClean="0"/>
              <a:pPr/>
              <a:t>06/05/2022</a:t>
            </a:fld>
            <a:endParaRPr lang="en-GB" dirty="0"/>
          </a:p>
        </p:txBody>
      </p:sp>
      <p:pic>
        <p:nvPicPr>
          <p:cNvPr id="6" name="Picture 5">
            <a:extLst>
              <a:ext uri="{FF2B5EF4-FFF2-40B4-BE49-F238E27FC236}">
                <a16:creationId xmlns:a16="http://schemas.microsoft.com/office/drawing/2014/main" id="{84E32641-1B1A-5844-9535-54E676A81F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8408" y="432000"/>
            <a:ext cx="1821598" cy="827999"/>
          </a:xfrm>
          <a:prstGeom prst="rect">
            <a:avLst/>
          </a:prstGeom>
        </p:spPr>
      </p:pic>
    </p:spTree>
    <p:extLst>
      <p:ext uri="{BB962C8B-B14F-4D97-AF65-F5344CB8AC3E}">
        <p14:creationId xmlns:p14="http://schemas.microsoft.com/office/powerpoint/2010/main" val="3281876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6A05B-1697-468D-A58E-D7CEFE775D3E}"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286701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107E5F-FC8F-43ED-A123-127698411C5B}"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3373463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B99722-EE33-4D29-AFE5-F3CA2363A4B3}"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38464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8AB376-CB0A-4557-ABD9-56473018A58F}" type="datetime1">
              <a:rPr lang="en-GB" smtClean="0"/>
              <a:t>06/05/2022</a:t>
            </a:fld>
            <a:endParaRPr lang="en-GB"/>
          </a:p>
        </p:txBody>
      </p:sp>
      <p:sp>
        <p:nvSpPr>
          <p:cNvPr id="6" name="Footer Placeholder 5"/>
          <p:cNvSpPr>
            <a:spLocks noGrp="1"/>
          </p:cNvSpPr>
          <p:nvPr>
            <p:ph type="ftr" sz="quarter" idx="11"/>
          </p:nvPr>
        </p:nvSpPr>
        <p:spPr/>
        <p:txBody>
          <a:bodyPr/>
          <a:lstStyle/>
          <a:p>
            <a:r>
              <a:rPr lang="en-GB"/>
              <a:t>(c) Lukas 2019</a:t>
            </a:r>
          </a:p>
        </p:txBody>
      </p:sp>
      <p:sp>
        <p:nvSpPr>
          <p:cNvPr id="7" name="Slide Number Placeholder 6"/>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559868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FE3ACC-1AA1-47A3-9351-7AE3A0F991C0}" type="datetime1">
              <a:rPr lang="en-GB" smtClean="0"/>
              <a:t>06/05/2022</a:t>
            </a:fld>
            <a:endParaRPr lang="en-GB"/>
          </a:p>
        </p:txBody>
      </p:sp>
      <p:sp>
        <p:nvSpPr>
          <p:cNvPr id="8" name="Footer Placeholder 7"/>
          <p:cNvSpPr>
            <a:spLocks noGrp="1"/>
          </p:cNvSpPr>
          <p:nvPr>
            <p:ph type="ftr" sz="quarter" idx="11"/>
          </p:nvPr>
        </p:nvSpPr>
        <p:spPr/>
        <p:txBody>
          <a:bodyPr/>
          <a:lstStyle/>
          <a:p>
            <a:r>
              <a:rPr lang="en-GB"/>
              <a:t>(c) Lukas 2019</a:t>
            </a:r>
          </a:p>
        </p:txBody>
      </p:sp>
      <p:sp>
        <p:nvSpPr>
          <p:cNvPr id="9" name="Slide Number Placeholder 8"/>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425048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92578C-9153-4FE6-B2A7-44E51D1C7371}" type="datetime1">
              <a:rPr lang="en-GB" smtClean="0"/>
              <a:t>06/05/2022</a:t>
            </a:fld>
            <a:endParaRPr lang="en-GB"/>
          </a:p>
        </p:txBody>
      </p:sp>
      <p:sp>
        <p:nvSpPr>
          <p:cNvPr id="4" name="Footer Placeholder 3"/>
          <p:cNvSpPr>
            <a:spLocks noGrp="1"/>
          </p:cNvSpPr>
          <p:nvPr>
            <p:ph type="ftr" sz="quarter" idx="11"/>
          </p:nvPr>
        </p:nvSpPr>
        <p:spPr/>
        <p:txBody>
          <a:bodyPr/>
          <a:lstStyle/>
          <a:p>
            <a:r>
              <a:rPr lang="en-GB"/>
              <a:t>(c) Lukas 2019</a:t>
            </a:r>
          </a:p>
        </p:txBody>
      </p:sp>
      <p:sp>
        <p:nvSpPr>
          <p:cNvPr id="5" name="Slide Number Placeholder 4"/>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764439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5A4323-DB20-4B2B-8ED5-1063696EBB8C}" type="datetime1">
              <a:rPr lang="en-GB" smtClean="0"/>
              <a:t>06/05/2022</a:t>
            </a:fld>
            <a:endParaRPr lang="en-GB"/>
          </a:p>
        </p:txBody>
      </p:sp>
      <p:sp>
        <p:nvSpPr>
          <p:cNvPr id="3" name="Footer Placeholder 2"/>
          <p:cNvSpPr>
            <a:spLocks noGrp="1"/>
          </p:cNvSpPr>
          <p:nvPr>
            <p:ph type="ftr" sz="quarter" idx="11"/>
          </p:nvPr>
        </p:nvSpPr>
        <p:spPr/>
        <p:txBody>
          <a:bodyPr/>
          <a:lstStyle/>
          <a:p>
            <a:r>
              <a:rPr lang="en-GB"/>
              <a:t>(c) Lukas 2019</a:t>
            </a:r>
          </a:p>
        </p:txBody>
      </p:sp>
      <p:sp>
        <p:nvSpPr>
          <p:cNvPr id="4" name="Slide Number Placeholder 3"/>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492188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0A9F5-E444-4180-85ED-34443694E317}" type="datetime1">
              <a:rPr lang="en-GB" smtClean="0"/>
              <a:t>06/05/2022</a:t>
            </a:fld>
            <a:endParaRPr lang="en-GB"/>
          </a:p>
        </p:txBody>
      </p:sp>
      <p:sp>
        <p:nvSpPr>
          <p:cNvPr id="6" name="Footer Placeholder 5"/>
          <p:cNvSpPr>
            <a:spLocks noGrp="1"/>
          </p:cNvSpPr>
          <p:nvPr>
            <p:ph type="ftr" sz="quarter" idx="11"/>
          </p:nvPr>
        </p:nvSpPr>
        <p:spPr/>
        <p:txBody>
          <a:bodyPr/>
          <a:lstStyle/>
          <a:p>
            <a:r>
              <a:rPr lang="en-GB"/>
              <a:t>(c) Lukas 2019</a:t>
            </a:r>
          </a:p>
        </p:txBody>
      </p:sp>
      <p:sp>
        <p:nvSpPr>
          <p:cNvPr id="7" name="Slide Number Placeholder 6"/>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251226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98FE91-8153-422A-86F6-EAF8AC20689D}" type="datetimeFigureOut">
              <a:rPr lang="en-GB" smtClean="0"/>
              <a:t>06/05/2022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29128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2F9BCF-97AC-4817-9EB7-552BAC720438}" type="datetime1">
              <a:rPr lang="en-GB" smtClean="0"/>
              <a:t>06/05/2022</a:t>
            </a:fld>
            <a:endParaRPr lang="en-GB"/>
          </a:p>
        </p:txBody>
      </p:sp>
      <p:sp>
        <p:nvSpPr>
          <p:cNvPr id="6" name="Footer Placeholder 5"/>
          <p:cNvSpPr>
            <a:spLocks noGrp="1"/>
          </p:cNvSpPr>
          <p:nvPr>
            <p:ph type="ftr" sz="quarter" idx="11"/>
          </p:nvPr>
        </p:nvSpPr>
        <p:spPr/>
        <p:txBody>
          <a:bodyPr/>
          <a:lstStyle/>
          <a:p>
            <a:r>
              <a:rPr lang="en-GB"/>
              <a:t>(c) Lukas 2019</a:t>
            </a:r>
          </a:p>
        </p:txBody>
      </p:sp>
      <p:sp>
        <p:nvSpPr>
          <p:cNvPr id="7" name="Slide Number Placeholder 6"/>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41173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CE994F-AF83-4DEE-82E1-3F2643391768}"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4206548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D1A214-7DA7-4EBC-B7A9-2AA9402D18B4}"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264825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052736"/>
            <a:ext cx="6840000" cy="4741448"/>
          </a:xfrm>
        </p:spPr>
        <p:txBody>
          <a:bodyPr anchor="b" anchorCtr="0">
            <a:noAutofit/>
          </a:bodyPr>
          <a:lstStyle>
            <a:lvl1pPr algn="l">
              <a:lnSpc>
                <a:spcPts val="2400"/>
              </a:lnSpc>
              <a:spcBef>
                <a:spcPts val="1800"/>
              </a:spcBef>
              <a:defRPr lang="en-GB" sz="2000" b="1" smtClean="0">
                <a:effectLst/>
              </a:defRPr>
            </a:lvl1pPr>
          </a:lstStyle>
          <a:p>
            <a:br>
              <a:rPr lang="en-GB" dirty="0">
                <a:effectLst/>
                <a:latin typeface="Gill Sans" panose="020B0502020104020203" pitchFamily="34" charset="-79"/>
                <a:cs typeface="Gill Sans" panose="020B0502020104020203" pitchFamily="34" charset="-79"/>
              </a:rPr>
            </a:b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Novalis Trust </a:t>
            </a:r>
            <a:br>
              <a:rPr lang="en-GB" dirty="0">
                <a:effectLst/>
                <a:latin typeface="Gill Sans Light" panose="020B0302020104020203" pitchFamily="34" charset="-79"/>
                <a:cs typeface="Gill Sans Light" panose="020B0302020104020203" pitchFamily="34" charset="-79"/>
              </a:rPr>
            </a:br>
            <a:r>
              <a:rPr lang="en-GB" dirty="0" err="1">
                <a:effectLst/>
                <a:latin typeface="Gill Sans Light" panose="020B0302020104020203" pitchFamily="34" charset="-79"/>
                <a:cs typeface="Gill Sans Light" panose="020B0302020104020203" pitchFamily="34" charset="-79"/>
              </a:rPr>
              <a:t>Ebley</a:t>
            </a:r>
            <a:r>
              <a:rPr lang="en-GB" dirty="0">
                <a:effectLst/>
                <a:latin typeface="Gill Sans Light" panose="020B0302020104020203" pitchFamily="34" charset="-79"/>
                <a:cs typeface="Gill Sans Light" panose="020B0302020104020203" pitchFamily="34" charset="-79"/>
              </a:rPr>
              <a:t> House</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235 Westward Road </a:t>
            </a:r>
            <a:br>
              <a:rPr lang="en-GB" dirty="0">
                <a:effectLst/>
                <a:latin typeface="Gill Sans Light" panose="020B0302020104020203" pitchFamily="34" charset="-79"/>
                <a:cs typeface="Gill Sans Light" panose="020B0302020104020203" pitchFamily="34" charset="-79"/>
              </a:rPr>
            </a:br>
            <a:r>
              <a:rPr lang="en-GB" dirty="0" err="1">
                <a:effectLst/>
                <a:latin typeface="Gill Sans Light" panose="020B0302020104020203" pitchFamily="34" charset="-79"/>
                <a:cs typeface="Gill Sans Light" panose="020B0302020104020203" pitchFamily="34" charset="-79"/>
              </a:rPr>
              <a:t>Ebley</a:t>
            </a:r>
            <a:r>
              <a:rPr lang="en-GB" dirty="0">
                <a:effectLst/>
                <a:latin typeface="Gill Sans Light" panose="020B0302020104020203" pitchFamily="34" charset="-79"/>
                <a:cs typeface="Gill Sans Light" panose="020B0302020104020203" pitchFamily="34" charset="-79"/>
              </a:rPr>
              <a:t> </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Stroud </a:t>
            </a:r>
            <a:br>
              <a:rPr lang="en-GB" dirty="0">
                <a:effectLst/>
                <a:latin typeface="Gill Sans Light" panose="020B0302020104020203" pitchFamily="34" charset="-79"/>
                <a:cs typeface="Gill Sans Light" panose="020B0302020104020203" pitchFamily="34" charset="-79"/>
              </a:rPr>
            </a:br>
            <a:r>
              <a:rPr lang="en-GB" dirty="0">
                <a:effectLst/>
                <a:latin typeface="Gill Sans Light" panose="020B0302020104020203" pitchFamily="34" charset="-79"/>
                <a:cs typeface="Gill Sans Light" panose="020B0302020104020203" pitchFamily="34" charset="-79"/>
              </a:rPr>
              <a:t>Gloucestershire GL5 4SX</a:t>
            </a:r>
            <a:br>
              <a:rPr lang="en-GB" dirty="0">
                <a:effectLst/>
                <a:latin typeface="Gill Sans Light" panose="020B0302020104020203" pitchFamily="34" charset="-79"/>
                <a:cs typeface="Gill Sans Light" panose="020B0302020104020203" pitchFamily="34" charset="-79"/>
              </a:rPr>
            </a:br>
            <a:br>
              <a:rPr lang="en-GB" dirty="0">
                <a:effectLst/>
                <a:latin typeface="Gill Sans Light" panose="020B0302020104020203" pitchFamily="34" charset="-79"/>
                <a:cs typeface="Gill Sans Light" panose="020B0302020104020203" pitchFamily="34" charset="-79"/>
              </a:rPr>
            </a:br>
            <a:r>
              <a:rPr lang="en-GB" b="1" dirty="0">
                <a:effectLst/>
                <a:latin typeface="Gill Sans" panose="020B0502020104020203" pitchFamily="34" charset="-79"/>
                <a:cs typeface="Gill Sans" panose="020B0502020104020203" pitchFamily="34" charset="-79"/>
              </a:rPr>
              <a:t>Tel: </a:t>
            </a:r>
            <a:r>
              <a:rPr lang="en-GB" dirty="0">
                <a:effectLst/>
                <a:latin typeface="Gill Sans Light" panose="020B0302020104020203" pitchFamily="34" charset="-79"/>
                <a:cs typeface="Gill Sans Light" panose="020B0302020104020203" pitchFamily="34" charset="-79"/>
              </a:rPr>
              <a:t>01453 837 550</a:t>
            </a:r>
            <a:br>
              <a:rPr lang="en-GB" dirty="0">
                <a:effectLst/>
                <a:latin typeface="Gill Sans Light" panose="020B0302020104020203" pitchFamily="34" charset="-79"/>
                <a:cs typeface="Gill Sans Light" panose="020B0302020104020203" pitchFamily="34" charset="-79"/>
              </a:rPr>
            </a:br>
            <a:r>
              <a:rPr lang="en-GB" b="1" dirty="0">
                <a:effectLst/>
                <a:latin typeface="Gill Sans" panose="020B0502020104020203" pitchFamily="34" charset="-79"/>
                <a:cs typeface="Gill Sans" panose="020B0502020104020203" pitchFamily="34" charset="-79"/>
              </a:rPr>
              <a:t>Email: </a:t>
            </a:r>
            <a:r>
              <a:rPr lang="en-GB" dirty="0" err="1">
                <a:effectLst/>
                <a:latin typeface="Gill Sans Light" panose="020B0302020104020203" pitchFamily="34" charset="-79"/>
                <a:cs typeface="Gill Sans Light" panose="020B0302020104020203" pitchFamily="34" charset="-79"/>
              </a:rPr>
              <a:t>info@novalis-trust.org.uk</a:t>
            </a:r>
            <a:br>
              <a:rPr lang="en-GB" dirty="0">
                <a:effectLst/>
                <a:latin typeface="Gill Sans Light" panose="020B0302020104020203" pitchFamily="34" charset="-79"/>
                <a:cs typeface="Gill Sans Light" panose="020B0302020104020203" pitchFamily="34" charset="-79"/>
              </a:rPr>
            </a:br>
            <a:r>
              <a:rPr lang="en-GB" b="1" dirty="0" err="1">
                <a:effectLst/>
                <a:latin typeface="Gill Sans" panose="020B0502020104020203" pitchFamily="34" charset="-79"/>
                <a:cs typeface="Gill Sans" panose="020B0502020104020203" pitchFamily="34" charset="-79"/>
              </a:rPr>
              <a:t>novalis-trust.org.uk</a:t>
            </a:r>
            <a:endParaRPr lang="en-GB" dirty="0">
              <a:effectLst/>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sz="half" idx="10"/>
          </p:nvPr>
        </p:nvSpPr>
        <p:spPr>
          <a:xfrm>
            <a:off x="914400" y="6356351"/>
            <a:ext cx="2540000" cy="365125"/>
          </a:xfrm>
        </p:spPr>
        <p:txBody>
          <a:bodyPr lIns="0" tIns="0" rIns="0" bIns="0"/>
          <a:lstStyle>
            <a:lvl1pPr>
              <a:defRPr>
                <a:solidFill>
                  <a:schemeClr val="bg1"/>
                </a:solidFill>
              </a:defRPr>
            </a:lvl1pPr>
          </a:lstStyle>
          <a:p>
            <a:fld id="{3DD09084-A8A6-4D20-8712-461DCF104B8F}" type="datetimeFigureOut">
              <a:rPr lang="en-GB" smtClean="0"/>
              <a:pPr/>
              <a:t>06/05/2022</a:t>
            </a:fld>
            <a:endParaRPr lang="en-GB" dirty="0"/>
          </a:p>
        </p:txBody>
      </p:sp>
      <p:pic>
        <p:nvPicPr>
          <p:cNvPr id="6" name="Picture 5">
            <a:extLst>
              <a:ext uri="{FF2B5EF4-FFF2-40B4-BE49-F238E27FC236}">
                <a16:creationId xmlns:a16="http://schemas.microsoft.com/office/drawing/2014/main" id="{84E32641-1B1A-5844-9535-54E676A81F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8408" y="432000"/>
            <a:ext cx="1821598" cy="827999"/>
          </a:xfrm>
          <a:prstGeom prst="rect">
            <a:avLst/>
          </a:prstGeom>
        </p:spPr>
      </p:pic>
    </p:spTree>
    <p:extLst>
      <p:ext uri="{BB962C8B-B14F-4D97-AF65-F5344CB8AC3E}">
        <p14:creationId xmlns:p14="http://schemas.microsoft.com/office/powerpoint/2010/main" val="1022266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9376" y="620688"/>
            <a:ext cx="6840000" cy="2509200"/>
          </a:xfrm>
        </p:spPr>
        <p:txBody>
          <a:bodyPr numCol="1" anchor="b" anchorCtr="0"/>
          <a:lstStyle>
            <a:lvl1pPr algn="l">
              <a:defRPr>
                <a:solidFill>
                  <a:schemeClr val="bg1"/>
                </a:solidFill>
                <a:latin typeface="Lato" panose="020F0502020204030203" pitchFamily="34" charset="0"/>
              </a:defRPr>
            </a:lvl1pPr>
          </a:lstStyle>
          <a:p>
            <a:r>
              <a:rPr lang="en-GB" dirty="0"/>
              <a:t>Novalis Trust</a:t>
            </a:r>
            <a:br>
              <a:rPr lang="en-GB" dirty="0"/>
            </a:br>
            <a:r>
              <a:rPr lang="en-GB" dirty="0"/>
              <a:t>Family Course</a:t>
            </a:r>
            <a:br>
              <a:rPr lang="en-GB" dirty="0"/>
            </a:br>
            <a:r>
              <a:rPr lang="en-GB" dirty="0"/>
              <a:t> </a:t>
            </a:r>
          </a:p>
        </p:txBody>
      </p:sp>
      <p:sp>
        <p:nvSpPr>
          <p:cNvPr id="3" name="Subtitle 2"/>
          <p:cNvSpPr>
            <a:spLocks noGrp="1"/>
          </p:cNvSpPr>
          <p:nvPr>
            <p:ph type="subTitle" idx="1" hasCustomPrompt="1"/>
          </p:nvPr>
        </p:nvSpPr>
        <p:spPr>
          <a:xfrm>
            <a:off x="479376" y="3428155"/>
            <a:ext cx="6840000" cy="972000"/>
          </a:xfrm>
        </p:spPr>
        <p:txBody>
          <a:bodyPr numCol="1" anchor="b" anchorCtr="0"/>
          <a:lstStyle>
            <a:lvl1pPr marL="0" indent="0" algn="l">
              <a:buNone/>
              <a:defRPr b="1"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Level 4 Certificate in Family Work</a:t>
            </a:r>
          </a:p>
        </p:txBody>
      </p:sp>
      <p:sp>
        <p:nvSpPr>
          <p:cNvPr id="4" name="Date Placeholder 3"/>
          <p:cNvSpPr>
            <a:spLocks noGrp="1"/>
          </p:cNvSpPr>
          <p:nvPr>
            <p:ph type="dt" sz="half" idx="10"/>
          </p:nvPr>
        </p:nvSpPr>
        <p:spPr>
          <a:xfrm>
            <a:off x="914400" y="6356351"/>
            <a:ext cx="2540000" cy="365125"/>
          </a:xfrm>
        </p:spPr>
        <p:txBody>
          <a:bodyPr lIns="0" tIns="0" rIns="0" bIns="0"/>
          <a:lstStyle>
            <a:lvl1pPr>
              <a:defRPr>
                <a:solidFill>
                  <a:schemeClr val="bg1"/>
                </a:solidFill>
              </a:defRPr>
            </a:lvl1pPr>
          </a:lstStyle>
          <a:p>
            <a:fld id="{3DD09084-A8A6-4D20-8712-461DCF104B8F}" type="datetimeFigureOut">
              <a:rPr lang="en-GB" smtClean="0"/>
              <a:pPr/>
              <a:t>06/05/2022</a:t>
            </a:fld>
            <a:endParaRPr lang="en-GB" dirty="0"/>
          </a:p>
        </p:txBody>
      </p:sp>
      <p:pic>
        <p:nvPicPr>
          <p:cNvPr id="6" name="Picture 5">
            <a:extLst>
              <a:ext uri="{FF2B5EF4-FFF2-40B4-BE49-F238E27FC236}">
                <a16:creationId xmlns:a16="http://schemas.microsoft.com/office/drawing/2014/main" id="{84E32641-1B1A-5844-9535-54E676A81F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8408" y="432000"/>
            <a:ext cx="1821598" cy="827999"/>
          </a:xfrm>
          <a:prstGeom prst="rect">
            <a:avLst/>
          </a:prstGeom>
        </p:spPr>
      </p:pic>
    </p:spTree>
    <p:extLst>
      <p:ext uri="{BB962C8B-B14F-4D97-AF65-F5344CB8AC3E}">
        <p14:creationId xmlns:p14="http://schemas.microsoft.com/office/powerpoint/2010/main" val="2229075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D706-B808-4ACB-9A1A-44AA4B2ECBB3}"/>
              </a:ext>
            </a:extLst>
          </p:cNvPr>
          <p:cNvSpPr>
            <a:spLocks noGrp="1"/>
          </p:cNvSpPr>
          <p:nvPr>
            <p:ph type="title" hasCustomPrompt="1"/>
          </p:nvPr>
        </p:nvSpPr>
        <p:spPr>
          <a:xfrm>
            <a:off x="335360" y="1050632"/>
            <a:ext cx="5904656" cy="5042664"/>
          </a:xfrm>
        </p:spPr>
        <p:txBody>
          <a:bodyPr>
            <a:noAutofit/>
          </a:bodyPr>
          <a:lstStyle>
            <a:lvl1pPr>
              <a:defRPr sz="2000">
                <a:latin typeface="Lato" panose="020F0502020204030203" pitchFamily="34" charset="0"/>
              </a:defRPr>
            </a:lvl1pPr>
          </a:lstStyle>
          <a:p>
            <a:r>
              <a:rPr lang="en-GB" dirty="0"/>
              <a:t>Undertaking Family Work with people who live in a Residential Care setting promotes positive relational health for them and their respective friends and families and significant others. </a:t>
            </a:r>
            <a:br>
              <a:rPr lang="en-GB" dirty="0"/>
            </a:br>
            <a:br>
              <a:rPr lang="en-GB" dirty="0"/>
            </a:br>
            <a:r>
              <a:rPr lang="en-GB" dirty="0"/>
              <a:t>The qualification promotes the principle that relationships are the “Delivery System” for care and the belief that developing relational skills and capacities of educational, clinical, support and social care staff will improve and enhance positive outcomes for children, young people and adults. </a:t>
            </a:r>
          </a:p>
        </p:txBody>
      </p:sp>
      <p:sp>
        <p:nvSpPr>
          <p:cNvPr id="3" name="Date Placeholder 2">
            <a:extLst>
              <a:ext uri="{FF2B5EF4-FFF2-40B4-BE49-F238E27FC236}">
                <a16:creationId xmlns:a16="http://schemas.microsoft.com/office/drawing/2014/main" id="{EAAF6D86-2804-45E6-95EB-99AA1ED39083}"/>
              </a:ext>
            </a:extLst>
          </p:cNvPr>
          <p:cNvSpPr>
            <a:spLocks noGrp="1"/>
          </p:cNvSpPr>
          <p:nvPr>
            <p:ph type="dt" sz="half" idx="10"/>
          </p:nvPr>
        </p:nvSpPr>
        <p:spPr/>
        <p:txBody>
          <a:bodyPr/>
          <a:lstStyle/>
          <a:p>
            <a:fld id="{3FACAFE6-6940-4F7E-91CD-6069CCAD51BB}" type="datetimeFigureOut">
              <a:rPr lang="en-GB" smtClean="0"/>
              <a:t>06/05/2022</a:t>
            </a:fld>
            <a:endParaRPr lang="en-GB"/>
          </a:p>
        </p:txBody>
      </p:sp>
      <p:sp>
        <p:nvSpPr>
          <p:cNvPr id="4" name="Footer Placeholder 3">
            <a:extLst>
              <a:ext uri="{FF2B5EF4-FFF2-40B4-BE49-F238E27FC236}">
                <a16:creationId xmlns:a16="http://schemas.microsoft.com/office/drawing/2014/main" id="{F4E0EC0A-21AD-4E58-AA96-5CEC6A6576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39C317-BE55-4D06-9798-F77B7557CDED}"/>
              </a:ext>
            </a:extLst>
          </p:cNvPr>
          <p:cNvSpPr>
            <a:spLocks noGrp="1"/>
          </p:cNvSpPr>
          <p:nvPr>
            <p:ph type="sldNum" sz="quarter" idx="12"/>
          </p:nvPr>
        </p:nvSpPr>
        <p:spPr/>
        <p:txBody>
          <a:bodyPr/>
          <a:lstStyle/>
          <a:p>
            <a:fld id="{23C4B0DA-B9C4-49C3-B0AB-D8F3B5BD5009}" type="slidenum">
              <a:rPr lang="en-GB" smtClean="0"/>
              <a:t>‹#›</a:t>
            </a:fld>
            <a:endParaRPr lang="en-GB"/>
          </a:p>
        </p:txBody>
      </p:sp>
      <p:pic>
        <p:nvPicPr>
          <p:cNvPr id="6" name="Picture 5">
            <a:extLst>
              <a:ext uri="{FF2B5EF4-FFF2-40B4-BE49-F238E27FC236}">
                <a16:creationId xmlns:a16="http://schemas.microsoft.com/office/drawing/2014/main" id="{3E35CBAF-23F6-4399-AC81-050C0F5D0DD9}"/>
              </a:ext>
            </a:extLst>
          </p:cNvPr>
          <p:cNvPicPr>
            <a:picLocks noChangeAspect="1"/>
          </p:cNvPicPr>
          <p:nvPr userDrawn="1"/>
        </p:nvPicPr>
        <p:blipFill>
          <a:blip r:embed="rId2"/>
          <a:stretch>
            <a:fillRect/>
          </a:stretch>
        </p:blipFill>
        <p:spPr>
          <a:xfrm>
            <a:off x="6600056" y="1598014"/>
            <a:ext cx="5383235" cy="4523624"/>
          </a:xfrm>
          <a:prstGeom prst="rect">
            <a:avLst/>
          </a:prstGeom>
        </p:spPr>
      </p:pic>
    </p:spTree>
    <p:extLst>
      <p:ext uri="{BB962C8B-B14F-4D97-AF65-F5344CB8AC3E}">
        <p14:creationId xmlns:p14="http://schemas.microsoft.com/office/powerpoint/2010/main" val="3630597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C45B-4243-4C45-BD46-6E2EDB1BB1F5}"/>
              </a:ext>
            </a:extLst>
          </p:cNvPr>
          <p:cNvSpPr>
            <a:spLocks noGrp="1"/>
          </p:cNvSpPr>
          <p:nvPr>
            <p:ph type="title"/>
          </p:nvPr>
        </p:nvSpPr>
        <p:spPr>
          <a:xfrm>
            <a:off x="695400" y="2924944"/>
            <a:ext cx="10515600" cy="1325563"/>
          </a:xfrm>
        </p:spPr>
        <p:txBody>
          <a:bodyPr>
            <a:noAutofit/>
          </a:bodyPr>
          <a:lstStyle>
            <a:lvl1pPr>
              <a:defRPr sz="3200">
                <a:latin typeface="Lato" panose="020F0502020204030203" pitchFamily="34" charset="0"/>
              </a:defRPr>
            </a:lvl1pPr>
          </a:lstStyle>
          <a:p>
            <a:endParaRPr lang="en-GB" dirty="0"/>
          </a:p>
        </p:txBody>
      </p:sp>
      <p:sp>
        <p:nvSpPr>
          <p:cNvPr id="3" name="Date Placeholder 2">
            <a:extLst>
              <a:ext uri="{FF2B5EF4-FFF2-40B4-BE49-F238E27FC236}">
                <a16:creationId xmlns:a16="http://schemas.microsoft.com/office/drawing/2014/main" id="{E0A4F61A-8CA5-4FBD-A082-FB4C419EA351}"/>
              </a:ext>
            </a:extLst>
          </p:cNvPr>
          <p:cNvSpPr>
            <a:spLocks noGrp="1"/>
          </p:cNvSpPr>
          <p:nvPr>
            <p:ph type="dt" sz="half" idx="10"/>
          </p:nvPr>
        </p:nvSpPr>
        <p:spPr/>
        <p:txBody>
          <a:bodyPr/>
          <a:lstStyle/>
          <a:p>
            <a:fld id="{3FACAFE6-6940-4F7E-91CD-6069CCAD51BB}" type="datetimeFigureOut">
              <a:rPr lang="en-GB" smtClean="0"/>
              <a:t>06/05/2022</a:t>
            </a:fld>
            <a:endParaRPr lang="en-GB"/>
          </a:p>
        </p:txBody>
      </p:sp>
      <p:sp>
        <p:nvSpPr>
          <p:cNvPr id="4" name="Footer Placeholder 3">
            <a:extLst>
              <a:ext uri="{FF2B5EF4-FFF2-40B4-BE49-F238E27FC236}">
                <a16:creationId xmlns:a16="http://schemas.microsoft.com/office/drawing/2014/main" id="{6092DC23-AAF8-4A14-9B15-7E11894128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CFE595-D083-45FC-BB48-6FDC63E40160}"/>
              </a:ext>
            </a:extLst>
          </p:cNvPr>
          <p:cNvSpPr>
            <a:spLocks noGrp="1"/>
          </p:cNvSpPr>
          <p:nvPr>
            <p:ph type="sldNum" sz="quarter" idx="12"/>
          </p:nvPr>
        </p:nvSpPr>
        <p:spPr/>
        <p:txBody>
          <a:bodyPr/>
          <a:lstStyle/>
          <a:p>
            <a:fld id="{23C4B0DA-B9C4-49C3-B0AB-D8F3B5BD5009}" type="slidenum">
              <a:rPr lang="en-GB" smtClean="0"/>
              <a:t>‹#›</a:t>
            </a:fld>
            <a:endParaRPr lang="en-GB"/>
          </a:p>
        </p:txBody>
      </p:sp>
    </p:spTree>
    <p:extLst>
      <p:ext uri="{BB962C8B-B14F-4D97-AF65-F5344CB8AC3E}">
        <p14:creationId xmlns:p14="http://schemas.microsoft.com/office/powerpoint/2010/main" val="3603771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AFAF259-6CA8-4B17-9E09-380C43A70FA3}"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3696215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19FC3C-5F50-49D2-B778-2833DC4F9DCD}"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3890460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424143-733C-4CFD-B4A0-5D7190BB5ABA}"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118519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98FE91-8153-422A-86F6-EAF8AC20689D}" type="datetimeFigureOut">
              <a:rPr lang="en-GB" smtClean="0"/>
              <a:t>06/05/2022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7163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572EA7-0A7D-4B89-8334-21C409DCD623}" type="datetime1">
              <a:rPr lang="en-GB" smtClean="0"/>
              <a:t>06/05/2022</a:t>
            </a:fld>
            <a:endParaRPr lang="en-GB"/>
          </a:p>
        </p:txBody>
      </p:sp>
      <p:sp>
        <p:nvSpPr>
          <p:cNvPr id="6" name="Footer Placeholder 5"/>
          <p:cNvSpPr>
            <a:spLocks noGrp="1"/>
          </p:cNvSpPr>
          <p:nvPr>
            <p:ph type="ftr" sz="quarter" idx="11"/>
          </p:nvPr>
        </p:nvSpPr>
        <p:spPr/>
        <p:txBody>
          <a:bodyPr/>
          <a:lstStyle/>
          <a:p>
            <a:r>
              <a:rPr lang="en-GB"/>
              <a:t>(c) Lukas 2019</a:t>
            </a:r>
          </a:p>
        </p:txBody>
      </p:sp>
      <p:sp>
        <p:nvSpPr>
          <p:cNvPr id="7" name="Slide Number Placeholder 6"/>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3427634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2B2DCEA-BD85-4D8F-8286-069E6F7E1885}" type="datetime1">
              <a:rPr lang="en-GB" smtClean="0"/>
              <a:t>06/05/2022</a:t>
            </a:fld>
            <a:endParaRPr lang="en-GB"/>
          </a:p>
        </p:txBody>
      </p:sp>
      <p:sp>
        <p:nvSpPr>
          <p:cNvPr id="8" name="Footer Placeholder 7"/>
          <p:cNvSpPr>
            <a:spLocks noGrp="1"/>
          </p:cNvSpPr>
          <p:nvPr>
            <p:ph type="ftr" sz="quarter" idx="11"/>
          </p:nvPr>
        </p:nvSpPr>
        <p:spPr/>
        <p:txBody>
          <a:bodyPr/>
          <a:lstStyle/>
          <a:p>
            <a:r>
              <a:rPr lang="en-GB"/>
              <a:t>(c) Lukas 2019</a:t>
            </a:r>
          </a:p>
        </p:txBody>
      </p:sp>
      <p:sp>
        <p:nvSpPr>
          <p:cNvPr id="9" name="Slide Number Placeholder 8"/>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1947653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DE108D9-ABDE-4062-8C96-86EE2F79A760}" type="datetime1">
              <a:rPr lang="en-GB" smtClean="0"/>
              <a:t>06/05/2022</a:t>
            </a:fld>
            <a:endParaRPr lang="en-GB"/>
          </a:p>
        </p:txBody>
      </p:sp>
      <p:sp>
        <p:nvSpPr>
          <p:cNvPr id="4" name="Footer Placeholder 3"/>
          <p:cNvSpPr>
            <a:spLocks noGrp="1"/>
          </p:cNvSpPr>
          <p:nvPr>
            <p:ph type="ftr" sz="quarter" idx="11"/>
          </p:nvPr>
        </p:nvSpPr>
        <p:spPr/>
        <p:txBody>
          <a:bodyPr/>
          <a:lstStyle/>
          <a:p>
            <a:r>
              <a:rPr lang="en-GB"/>
              <a:t>(c) Lukas 2019</a:t>
            </a:r>
          </a:p>
        </p:txBody>
      </p:sp>
      <p:sp>
        <p:nvSpPr>
          <p:cNvPr id="5" name="Slide Number Placeholder 4"/>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2918030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0E434D-11ED-4003-9223-5497786A286E}" type="datetime1">
              <a:rPr lang="en-GB" smtClean="0"/>
              <a:t>06/05/2022</a:t>
            </a:fld>
            <a:endParaRPr lang="en-GB"/>
          </a:p>
        </p:txBody>
      </p:sp>
      <p:sp>
        <p:nvSpPr>
          <p:cNvPr id="3" name="Footer Placeholder 2"/>
          <p:cNvSpPr>
            <a:spLocks noGrp="1"/>
          </p:cNvSpPr>
          <p:nvPr>
            <p:ph type="ftr" sz="quarter" idx="11"/>
          </p:nvPr>
        </p:nvSpPr>
        <p:spPr/>
        <p:txBody>
          <a:bodyPr/>
          <a:lstStyle/>
          <a:p>
            <a:r>
              <a:rPr lang="en-GB"/>
              <a:t>(c) Lukas 2019</a:t>
            </a:r>
          </a:p>
        </p:txBody>
      </p:sp>
      <p:sp>
        <p:nvSpPr>
          <p:cNvPr id="4" name="Slide Number Placeholder 3"/>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1025492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D1CF73-4CE2-4CAA-8311-DBB9E48B67CE}" type="datetime1">
              <a:rPr lang="en-GB" smtClean="0"/>
              <a:t>06/05/2022</a:t>
            </a:fld>
            <a:endParaRPr lang="en-GB"/>
          </a:p>
        </p:txBody>
      </p:sp>
      <p:sp>
        <p:nvSpPr>
          <p:cNvPr id="6" name="Footer Placeholder 5"/>
          <p:cNvSpPr>
            <a:spLocks noGrp="1"/>
          </p:cNvSpPr>
          <p:nvPr>
            <p:ph type="ftr" sz="quarter" idx="11"/>
          </p:nvPr>
        </p:nvSpPr>
        <p:spPr/>
        <p:txBody>
          <a:bodyPr/>
          <a:lstStyle/>
          <a:p>
            <a:r>
              <a:rPr lang="en-GB"/>
              <a:t>(c) Lukas 2019</a:t>
            </a:r>
          </a:p>
        </p:txBody>
      </p:sp>
      <p:sp>
        <p:nvSpPr>
          <p:cNvPr id="7" name="Slide Number Placeholder 6"/>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3586412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9173D-E5AB-41E6-83D4-8BE3E9726046}" type="datetime1">
              <a:rPr lang="en-GB" smtClean="0"/>
              <a:t>06/05/2022</a:t>
            </a:fld>
            <a:endParaRPr lang="en-GB"/>
          </a:p>
        </p:txBody>
      </p:sp>
      <p:sp>
        <p:nvSpPr>
          <p:cNvPr id="6" name="Footer Placeholder 5"/>
          <p:cNvSpPr>
            <a:spLocks noGrp="1"/>
          </p:cNvSpPr>
          <p:nvPr>
            <p:ph type="ftr" sz="quarter" idx="11"/>
          </p:nvPr>
        </p:nvSpPr>
        <p:spPr/>
        <p:txBody>
          <a:bodyPr/>
          <a:lstStyle/>
          <a:p>
            <a:r>
              <a:rPr lang="en-GB"/>
              <a:t>(c) Lukas 2019</a:t>
            </a:r>
          </a:p>
        </p:txBody>
      </p:sp>
      <p:sp>
        <p:nvSpPr>
          <p:cNvPr id="7" name="Slide Number Placeholder 6"/>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2459439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0418CF-A9C9-4D12-8C84-EFC021A5BD64}"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3136252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EFFAFB0-C9F0-40D2-A4A3-CD3908F8092A}" type="datetime1">
              <a:rPr lang="en-GB" smtClean="0"/>
              <a:t>06/05/2022</a:t>
            </a:fld>
            <a:endParaRPr lang="en-GB"/>
          </a:p>
        </p:txBody>
      </p:sp>
      <p:sp>
        <p:nvSpPr>
          <p:cNvPr id="5" name="Footer Placeholder 4"/>
          <p:cNvSpPr>
            <a:spLocks noGrp="1"/>
          </p:cNvSpPr>
          <p:nvPr>
            <p:ph type="ftr" sz="quarter" idx="11"/>
          </p:nvPr>
        </p:nvSpPr>
        <p:spPr/>
        <p:txBody>
          <a:bodyPr/>
          <a:lstStyle/>
          <a:p>
            <a:r>
              <a:rPr lang="en-GB"/>
              <a:t>(c) Lukas 2019</a:t>
            </a:r>
          </a:p>
        </p:txBody>
      </p:sp>
      <p:sp>
        <p:nvSpPr>
          <p:cNvPr id="6" name="Slide Number Placeholder 5"/>
          <p:cNvSpPr>
            <a:spLocks noGrp="1"/>
          </p:cNvSpPr>
          <p:nvPr>
            <p:ph type="sldNum" sz="quarter" idx="12"/>
          </p:nvPr>
        </p:nvSpPr>
        <p:spPr/>
        <p:txBody>
          <a:bodyPr/>
          <a:lstStyle/>
          <a:p>
            <a:fld id="{902B6FD7-EB80-436C-B4C0-C8EC58A805AA}" type="slidenum">
              <a:rPr lang="en-GB" smtClean="0"/>
              <a:t>‹#›</a:t>
            </a:fld>
            <a:endParaRPr lang="en-GB"/>
          </a:p>
        </p:txBody>
      </p:sp>
    </p:spTree>
    <p:extLst>
      <p:ext uri="{BB962C8B-B14F-4D97-AF65-F5344CB8AC3E}">
        <p14:creationId xmlns:p14="http://schemas.microsoft.com/office/powerpoint/2010/main" val="141078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98FE91-8153-422A-86F6-EAF8AC20689D}" type="datetimeFigureOut">
              <a:rPr lang="en-GB" smtClean="0"/>
              <a:t>06/05/2022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104669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8FE91-8153-422A-86F6-EAF8AC20689D}" type="datetimeFigureOut">
              <a:rPr lang="en-GB" smtClean="0"/>
              <a:t>06/05/2022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175399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98FE91-8153-422A-86F6-EAF8AC20689D}" type="datetimeFigureOut">
              <a:rPr lang="en-GB" smtClean="0"/>
              <a:t>06/05/2022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3829748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98FE91-8153-422A-86F6-EAF8AC20689D}" type="datetimeFigureOut">
              <a:rPr lang="en-GB" smtClean="0"/>
              <a:t>06/05/2022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00E022-393E-4DBB-B0C8-F3D00D980756}" type="slidenum">
              <a:rPr lang="en-GB" smtClean="0"/>
              <a:t>‹#›</a:t>
            </a:fld>
            <a:endParaRPr lang="en-GB"/>
          </a:p>
        </p:txBody>
      </p:sp>
    </p:spTree>
    <p:extLst>
      <p:ext uri="{BB962C8B-B14F-4D97-AF65-F5344CB8AC3E}">
        <p14:creationId xmlns:p14="http://schemas.microsoft.com/office/powerpoint/2010/main" val="1714455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4.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8FE91-8153-422A-86F6-EAF8AC20689D}" type="datetimeFigureOut">
              <a:rPr lang="en-GB" smtClean="0"/>
              <a:t>06/05/2022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0E022-393E-4DBB-B0C8-F3D00D980756}" type="slidenum">
              <a:rPr lang="en-GB" smtClean="0"/>
              <a:t>‹#›</a:t>
            </a:fld>
            <a:endParaRPr lang="en-GB"/>
          </a:p>
        </p:txBody>
      </p:sp>
    </p:spTree>
    <p:extLst>
      <p:ext uri="{BB962C8B-B14F-4D97-AF65-F5344CB8AC3E}">
        <p14:creationId xmlns:p14="http://schemas.microsoft.com/office/powerpoint/2010/main" val="3978317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7"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3C2A8-F7C7-44A8-8B1E-31123A29945F}" type="datetime1">
              <a:rPr lang="en-GB" smtClean="0"/>
              <a:t>06/05/2022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0E022-393E-4DBB-B0C8-F3D00D980756}" type="slidenum">
              <a:rPr lang="en-GB" smtClean="0"/>
              <a:t>‹#›</a:t>
            </a:fld>
            <a:endParaRPr lang="en-GB"/>
          </a:p>
        </p:txBody>
      </p:sp>
    </p:spTree>
    <p:extLst>
      <p:ext uri="{BB962C8B-B14F-4D97-AF65-F5344CB8AC3E}">
        <p14:creationId xmlns:p14="http://schemas.microsoft.com/office/powerpoint/2010/main" val="149463622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50"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250BA-400C-41C9-906F-5DF60E3348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478820-7ED7-45CB-9265-955D890D1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GB" dirty="0"/>
          </a:p>
        </p:txBody>
      </p:sp>
      <p:sp>
        <p:nvSpPr>
          <p:cNvPr id="4" name="Date Placeholder 3">
            <a:extLst>
              <a:ext uri="{FF2B5EF4-FFF2-40B4-BE49-F238E27FC236}">
                <a16:creationId xmlns:a16="http://schemas.microsoft.com/office/drawing/2014/main" id="{D7D466E3-97C5-414B-938D-C3EFD3D38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CAFE6-6940-4F7E-91CD-6069CCAD51BB}" type="datetimeFigureOut">
              <a:rPr lang="en-GB" smtClean="0"/>
              <a:t>06/05/2022</a:t>
            </a:fld>
            <a:endParaRPr lang="en-GB"/>
          </a:p>
        </p:txBody>
      </p:sp>
      <p:sp>
        <p:nvSpPr>
          <p:cNvPr id="5" name="Footer Placeholder 4">
            <a:extLst>
              <a:ext uri="{FF2B5EF4-FFF2-40B4-BE49-F238E27FC236}">
                <a16:creationId xmlns:a16="http://schemas.microsoft.com/office/drawing/2014/main" id="{A5E82FF1-5A32-4C24-86A0-3176C6FFC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519D342-5E50-40FF-9450-2F2EAC83A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4B0DA-B9C4-49C3-B0AB-D8F3B5BD5009}" type="slidenum">
              <a:rPr lang="en-GB" smtClean="0"/>
              <a:t>‹#›</a:t>
            </a:fld>
            <a:endParaRPr lang="en-GB"/>
          </a:p>
        </p:txBody>
      </p:sp>
    </p:spTree>
    <p:extLst>
      <p:ext uri="{BB962C8B-B14F-4D97-AF65-F5344CB8AC3E}">
        <p14:creationId xmlns:p14="http://schemas.microsoft.com/office/powerpoint/2010/main" val="1411402639"/>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5D5933-1BA0-43E0-9F18-41DB292A2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D74801-5C0E-45ED-B4C4-52C1DD061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Rationale This qualification introduces learners to the key knowledge, understanding and skills involved in Family Work: what it looks like and why it is a vital part of caring for children, young people and adults with life histories of loss or separation from family members, attachment disruption or other relational ruptures, and/or </a:t>
            </a:r>
            <a:r>
              <a:rPr lang="en-GB" dirty="0" err="1"/>
              <a:t>develop.ental</a:t>
            </a:r>
            <a:r>
              <a:rPr lang="en-GB" dirty="0"/>
              <a:t> trauma</a:t>
            </a:r>
          </a:p>
        </p:txBody>
      </p:sp>
      <p:sp>
        <p:nvSpPr>
          <p:cNvPr id="4" name="Date Placeholder 3">
            <a:extLst>
              <a:ext uri="{FF2B5EF4-FFF2-40B4-BE49-F238E27FC236}">
                <a16:creationId xmlns:a16="http://schemas.microsoft.com/office/drawing/2014/main" id="{2ADCD046-4C8F-45A5-A9E2-50731E958B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55E57-0686-49FA-8709-F193FBBAAE06}" type="datetimeFigureOut">
              <a:rPr lang="en-GB" smtClean="0"/>
              <a:t>06/05/2022</a:t>
            </a:fld>
            <a:endParaRPr lang="en-GB"/>
          </a:p>
        </p:txBody>
      </p:sp>
      <p:sp>
        <p:nvSpPr>
          <p:cNvPr id="5" name="Footer Placeholder 4">
            <a:extLst>
              <a:ext uri="{FF2B5EF4-FFF2-40B4-BE49-F238E27FC236}">
                <a16:creationId xmlns:a16="http://schemas.microsoft.com/office/drawing/2014/main" id="{188667E0-3DE4-41DD-ABB0-8693B789FC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EAB7266-E65E-4428-93A9-39F8F093F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800C2-2593-4ED3-8980-27CC702A609C}" type="slidenum">
              <a:rPr lang="en-GB" smtClean="0"/>
              <a:t>‹#›</a:t>
            </a:fld>
            <a:endParaRPr lang="en-GB"/>
          </a:p>
        </p:txBody>
      </p:sp>
    </p:spTree>
    <p:extLst>
      <p:ext uri="{BB962C8B-B14F-4D97-AF65-F5344CB8AC3E}">
        <p14:creationId xmlns:p14="http://schemas.microsoft.com/office/powerpoint/2010/main" val="27961273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75995-AAD1-4F68-8145-FE416391E98A}" type="datetime1">
              <a:rPr lang="en-GB" smtClean="0"/>
              <a:t>06/05/2022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 Lukas 2019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0E022-393E-4DBB-B0C8-F3D00D980756}" type="slidenum">
              <a:rPr lang="en-GB" smtClean="0"/>
              <a:t>‹#›</a:t>
            </a:fld>
            <a:endParaRPr lang="en-GB"/>
          </a:p>
        </p:txBody>
      </p:sp>
    </p:spTree>
    <p:extLst>
      <p:ext uri="{BB962C8B-B14F-4D97-AF65-F5344CB8AC3E}">
        <p14:creationId xmlns:p14="http://schemas.microsoft.com/office/powerpoint/2010/main" val="77647192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6"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250BA-400C-41C9-906F-5DF60E3348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478820-7ED7-45CB-9265-955D890D1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GB" dirty="0"/>
          </a:p>
        </p:txBody>
      </p:sp>
      <p:sp>
        <p:nvSpPr>
          <p:cNvPr id="4" name="Date Placeholder 3">
            <a:extLst>
              <a:ext uri="{FF2B5EF4-FFF2-40B4-BE49-F238E27FC236}">
                <a16:creationId xmlns:a16="http://schemas.microsoft.com/office/drawing/2014/main" id="{D7D466E3-97C5-414B-938D-C3EFD3D38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CAFE6-6940-4F7E-91CD-6069CCAD51BB}" type="datetimeFigureOut">
              <a:rPr lang="en-GB" smtClean="0"/>
              <a:t>06/05/2022</a:t>
            </a:fld>
            <a:endParaRPr lang="en-GB"/>
          </a:p>
        </p:txBody>
      </p:sp>
      <p:sp>
        <p:nvSpPr>
          <p:cNvPr id="5" name="Footer Placeholder 4">
            <a:extLst>
              <a:ext uri="{FF2B5EF4-FFF2-40B4-BE49-F238E27FC236}">
                <a16:creationId xmlns:a16="http://schemas.microsoft.com/office/drawing/2014/main" id="{A5E82FF1-5A32-4C24-86A0-3176C6FFC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519D342-5E50-40FF-9450-2F2EAC83A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4B0DA-B9C4-49C3-B0AB-D8F3B5BD5009}" type="slidenum">
              <a:rPr lang="en-GB" smtClean="0"/>
              <a:t>‹#›</a:t>
            </a:fld>
            <a:endParaRPr lang="en-GB"/>
          </a:p>
        </p:txBody>
      </p:sp>
    </p:spTree>
    <p:extLst>
      <p:ext uri="{BB962C8B-B14F-4D97-AF65-F5344CB8AC3E}">
        <p14:creationId xmlns:p14="http://schemas.microsoft.com/office/powerpoint/2010/main" val="12101879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3AFDC-2BC1-4ACC-8E0A-3D1F764499B1}" type="datetime1">
              <a:rPr lang="en-GB" smtClean="0"/>
              <a:t>06/05/2022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 Lukas 2019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B6FD7-EB80-436C-B4C0-C8EC58A805AA}" type="slidenum">
              <a:rPr lang="en-GB" smtClean="0"/>
              <a:t>‹#›</a:t>
            </a:fld>
            <a:endParaRPr lang="en-GB"/>
          </a:p>
        </p:txBody>
      </p:sp>
    </p:spTree>
    <p:extLst>
      <p:ext uri="{BB962C8B-B14F-4D97-AF65-F5344CB8AC3E}">
        <p14:creationId xmlns:p14="http://schemas.microsoft.com/office/powerpoint/2010/main" val="1136118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31.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nguin in the snow&#10;&#10;Description automatically generated with medium confidence">
            <a:extLst>
              <a:ext uri="{FF2B5EF4-FFF2-40B4-BE49-F238E27FC236}">
                <a16:creationId xmlns:a16="http://schemas.microsoft.com/office/drawing/2014/main" id="{C9DDE664-7909-4A0F-9E17-B64207BC16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5EA0C2-DA74-4BC6-81C0-61F23242F8B9}"/>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800" b="1" dirty="0">
                <a:solidFill>
                  <a:schemeClr val="tx1">
                    <a:lumMod val="85000"/>
                    <a:lumOff val="15000"/>
                  </a:schemeClr>
                </a:solidFill>
                <a:latin typeface="Lato" panose="020F0502020204030203" pitchFamily="34" charset="0"/>
                <a:ea typeface="+mj-ea"/>
                <a:cs typeface="+mj-cs"/>
              </a:rPr>
              <a:t>Values Vs Covid Jake Lukas Chief Executive Novalis Trust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1C47730-7684-4028-BA53-B82F058130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6746" y="4321407"/>
            <a:ext cx="1540899" cy="700409"/>
          </a:xfrm>
          <a:prstGeom prst="rect">
            <a:avLst/>
          </a:prstGeom>
        </p:spPr>
      </p:pic>
    </p:spTree>
    <p:extLst>
      <p:ext uri="{BB962C8B-B14F-4D97-AF65-F5344CB8AC3E}">
        <p14:creationId xmlns:p14="http://schemas.microsoft.com/office/powerpoint/2010/main" val="1099296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19C4A19-0C15-4176-AECC-765CFFC28D6A}"/>
              </a:ext>
            </a:extLst>
          </p:cNvPr>
          <p:cNvSpPr txBox="1">
            <a:spLocks/>
          </p:cNvSpPr>
          <p:nvPr/>
        </p:nvSpPr>
        <p:spPr>
          <a:xfrm>
            <a:off x="206477" y="1356852"/>
            <a:ext cx="11629104" cy="5154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100" b="1" i="0" u="none" strike="noStrike" kern="1200" cap="none" spc="0" normalizeH="0" baseline="0" noProof="0" dirty="0">
                <a:ln>
                  <a:noFill/>
                </a:ln>
                <a:solidFill>
                  <a:srgbClr val="002060"/>
                </a:solidFill>
                <a:effectLst/>
                <a:uLnTx/>
                <a:uFillTx/>
                <a:latin typeface="Lato" panose="020F0502020204030203" pitchFamily="34" charset="0"/>
              </a:rPr>
              <a:t>Attachment Focused</a:t>
            </a:r>
            <a:r>
              <a:rPr kumimoji="0" lang="en-GB" sz="2200" b="1" i="0" u="none" strike="noStrike" kern="1200" cap="none" spc="0" normalizeH="0" baseline="0" noProof="0" dirty="0">
                <a:ln>
                  <a:noFill/>
                </a:ln>
                <a:solidFill>
                  <a:srgbClr val="002060"/>
                </a:solidFill>
                <a:effectLst/>
                <a:uLnTx/>
                <a:uFillTx/>
                <a:latin typeface="Lato" panose="020F0502020204030203" pitchFamily="34" charset="0"/>
              </a:rPr>
              <a:t>-</a:t>
            </a:r>
            <a:r>
              <a:rPr kumimoji="0" lang="en-GB" sz="2200" b="0" i="0" u="none" strike="noStrike" kern="1200" cap="none" spc="0" normalizeH="0" baseline="0" noProof="0" dirty="0">
                <a:ln>
                  <a:noFill/>
                </a:ln>
                <a:solidFill>
                  <a:schemeClr val="tx1">
                    <a:lumMod val="95000"/>
                  </a:schemeClr>
                </a:solidFill>
                <a:effectLst/>
                <a:uLnTx/>
                <a:uFillTx/>
                <a:latin typeface="Lato" panose="020F0502020204030203" pitchFamily="34" charset="0"/>
              </a:rPr>
              <a:t>is established by facilitating a secure attachment with key adults.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chemeClr val="tx1">
                  <a:lumMod val="95000"/>
                </a:schemeClr>
              </a:solidFill>
              <a:effectLst/>
              <a:uLnTx/>
              <a:uFillTx/>
              <a:latin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chemeClr val="tx1">
                    <a:lumMod val="95000"/>
                  </a:schemeClr>
                </a:solidFill>
                <a:effectLst/>
                <a:uLnTx/>
                <a:uFillTx/>
                <a:latin typeface="Lato" panose="020F0502020204030203" pitchFamily="34" charset="0"/>
              </a:rPr>
              <a:t>Staff are trained to express empathy and acceptance of young peoples particular needs. At the same time staff are supported to encourage the young peoples ability to form positive relationships with key adults.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200" b="0" i="0" u="none" strike="noStrike" kern="1200" cap="none" spc="0" normalizeH="0" baseline="0" noProof="0" dirty="0">
              <a:ln>
                <a:noFill/>
              </a:ln>
              <a:solidFill>
                <a:schemeClr val="tx1">
                  <a:lumMod val="95000"/>
                </a:schemeClr>
              </a:solidFill>
              <a:effectLst/>
              <a:uLnTx/>
              <a:uFillTx/>
              <a:latin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chemeClr val="tx1">
                    <a:lumMod val="95000"/>
                  </a:schemeClr>
                </a:solidFill>
                <a:effectLst/>
                <a:uLnTx/>
                <a:uFillTx/>
                <a:latin typeface="Lato" panose="020F0502020204030203" pitchFamily="34" charset="0"/>
              </a:rPr>
              <a:t>Within the safety of these relationships, young people are able to finally face and resolve difficulties.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chemeClr val="tx1">
                  <a:lumMod val="95000"/>
                </a:schemeClr>
              </a:solidFill>
              <a:effectLst/>
              <a:uLnTx/>
              <a:uFillTx/>
              <a:latin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chemeClr val="tx1">
                    <a:lumMod val="95000"/>
                  </a:schemeClr>
                </a:solidFill>
                <a:effectLst/>
                <a:uLnTx/>
                <a:uFillTx/>
                <a:latin typeface="Lato" panose="020F0502020204030203" pitchFamily="34" charset="0"/>
              </a:rPr>
              <a:t>People gradually develop a secure attachment and a positive sense of themselves, this encourages skills of emotional regulation, self care and life skills ready for moving 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783874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EDF65FB-578B-4882-B8EA-3737EF4AB7AC}"/>
              </a:ext>
            </a:extLst>
          </p:cNvPr>
          <p:cNvSpPr txBox="1">
            <a:spLocks/>
          </p:cNvSpPr>
          <p:nvPr/>
        </p:nvSpPr>
        <p:spPr>
          <a:xfrm>
            <a:off x="332732" y="162601"/>
            <a:ext cx="11431385" cy="5780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b="1" dirty="0">
              <a:solidFill>
                <a:srgbClr val="00B0F0"/>
              </a:solidFill>
              <a:latin typeface="Ikaros Sans Regular" panose="02000000000000000000" pitchFamily="50" charset="0"/>
            </a:endParaRPr>
          </a:p>
          <a:p>
            <a:pPr marL="0" indent="0" algn="ctr">
              <a:buFont typeface="Arial" panose="020B0604020202020204" pitchFamily="34" charset="0"/>
              <a:buNone/>
            </a:pPr>
            <a:r>
              <a:rPr lang="en-GB" sz="4000" b="1" dirty="0">
                <a:solidFill>
                  <a:srgbClr val="002060"/>
                </a:solidFill>
                <a:latin typeface="Lato" panose="020F0502020204030203" pitchFamily="34" charset="0"/>
              </a:rPr>
              <a:t>Relationship Based</a:t>
            </a:r>
          </a:p>
          <a:p>
            <a:endParaRPr lang="en-GB" b="1" dirty="0">
              <a:solidFill>
                <a:srgbClr val="002060"/>
              </a:solidFill>
              <a:latin typeface="Ikaros Sans Regular" panose="02000000000000000000" pitchFamily="50" charset="0"/>
            </a:endParaRPr>
          </a:p>
          <a:p>
            <a:r>
              <a:rPr lang="en-GB" b="1" dirty="0">
                <a:solidFill>
                  <a:srgbClr val="002060"/>
                </a:solidFill>
                <a:latin typeface="Lato" panose="020F0502020204030203" pitchFamily="34" charset="0"/>
              </a:rPr>
              <a:t>Relationship Based-children </a:t>
            </a:r>
            <a:r>
              <a:rPr lang="en-GB" dirty="0">
                <a:solidFill>
                  <a:prstClr val="white"/>
                </a:solidFill>
                <a:latin typeface="Lato" panose="020F0502020204030203" pitchFamily="34" charset="0"/>
              </a:rPr>
              <a:t>young people and adults thrive through the establishment of positive relationships. Good relational health promotes a sense of physical, psychological, social and moral safety, a learning environment where needs are met and achievements are celebrated by everyone.  </a:t>
            </a:r>
          </a:p>
          <a:p>
            <a:endParaRPr lang="en-GB" dirty="0">
              <a:latin typeface="Ikaros Sans Regular" panose="02000000000000000000" pitchFamily="50" charset="0"/>
            </a:endParaRPr>
          </a:p>
        </p:txBody>
      </p:sp>
      <p:pic>
        <p:nvPicPr>
          <p:cNvPr id="3" name="Picture 2">
            <a:extLst>
              <a:ext uri="{FF2B5EF4-FFF2-40B4-BE49-F238E27FC236}">
                <a16:creationId xmlns:a16="http://schemas.microsoft.com/office/drawing/2014/main" id="{E31D60C9-C8F2-4021-8321-363CA46983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1138" y="4089446"/>
            <a:ext cx="3469724" cy="2605953"/>
          </a:xfrm>
          <a:prstGeom prst="rect">
            <a:avLst/>
          </a:prstGeom>
        </p:spPr>
      </p:pic>
    </p:spTree>
    <p:extLst>
      <p:ext uri="{BB962C8B-B14F-4D97-AF65-F5344CB8AC3E}">
        <p14:creationId xmlns:p14="http://schemas.microsoft.com/office/powerpoint/2010/main" val="1246482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2DDD-2CFD-4FB4-801A-F65B29FD54A4}"/>
              </a:ext>
            </a:extLst>
          </p:cNvPr>
          <p:cNvSpPr>
            <a:spLocks noGrp="1"/>
          </p:cNvSpPr>
          <p:nvPr>
            <p:ph type="ctrTitle"/>
          </p:nvPr>
        </p:nvSpPr>
        <p:spPr>
          <a:xfrm>
            <a:off x="169607" y="1496962"/>
            <a:ext cx="5058697" cy="6445045"/>
          </a:xfrm>
        </p:spPr>
        <p:txBody>
          <a:bodyPr/>
          <a:lstStyle/>
          <a:p>
            <a:r>
              <a:rPr lang="en-GB" sz="2800" dirty="0">
                <a:latin typeface="Lato" panose="020F0502020204030203" pitchFamily="34" charset="0"/>
              </a:rPr>
              <a:t>Before Covid</a:t>
            </a:r>
            <a:br>
              <a:rPr lang="en-GB" sz="2800" b="0" dirty="0">
                <a:latin typeface="Lato" panose="020F0502020204030203" pitchFamily="34" charset="0"/>
              </a:rPr>
            </a:br>
            <a:br>
              <a:rPr lang="en-GB" sz="2800" b="0" dirty="0">
                <a:latin typeface="Lato" panose="020F0502020204030203" pitchFamily="34" charset="0"/>
              </a:rPr>
            </a:br>
            <a:br>
              <a:rPr lang="en-GB" sz="2800" b="0" dirty="0">
                <a:latin typeface="Lato" panose="020F0502020204030203" pitchFamily="34" charset="0"/>
              </a:rPr>
            </a:br>
            <a:br>
              <a:rPr lang="en-GB" sz="2800" b="0" dirty="0">
                <a:latin typeface="Lato" panose="020F0502020204030203" pitchFamily="34" charset="0"/>
              </a:rPr>
            </a:br>
            <a:r>
              <a:rPr lang="en-GB" sz="2800" b="0" dirty="0">
                <a:latin typeface="Lato" panose="020F0502020204030203" pitchFamily="34" charset="0"/>
              </a:rPr>
              <a:t>The amount of information we were expected to retain on a daily basis is unimaginable</a:t>
            </a:r>
            <a:br>
              <a:rPr lang="en-GB" sz="2800" b="0" dirty="0">
                <a:latin typeface="Lato" panose="020F0502020204030203" pitchFamily="34" charset="0"/>
              </a:rPr>
            </a:br>
            <a:br>
              <a:rPr lang="en-GB" sz="2800" b="0" dirty="0">
                <a:latin typeface="Lato" panose="020F0502020204030203" pitchFamily="34" charset="0"/>
              </a:rPr>
            </a:br>
            <a:br>
              <a:rPr lang="en-GB" sz="2800" b="0" dirty="0">
                <a:latin typeface="Lato" panose="020F0502020204030203" pitchFamily="34" charset="0"/>
              </a:rPr>
            </a:br>
            <a:r>
              <a:rPr lang="en-GB" sz="2800" b="0" dirty="0">
                <a:latin typeface="Lato" panose="020F0502020204030203" pitchFamily="34" charset="0"/>
              </a:rPr>
              <a:t>Globally 144 billion emails per day</a:t>
            </a:r>
            <a:br>
              <a:rPr lang="en-GB" sz="2800" b="0" dirty="0">
                <a:latin typeface="Lato" panose="020F0502020204030203" pitchFamily="34" charset="0"/>
              </a:rPr>
            </a:br>
            <a:br>
              <a:rPr lang="en-GB" sz="2800" b="0" dirty="0">
                <a:latin typeface="Lato" panose="020F0502020204030203" pitchFamily="34" charset="0"/>
              </a:rPr>
            </a:br>
            <a:r>
              <a:rPr lang="en-GB" sz="2800" b="0" dirty="0">
                <a:latin typeface="Lato" panose="020F0502020204030203" pitchFamily="34" charset="0"/>
              </a:rPr>
              <a:t>4.3 billion different senders per day</a:t>
            </a:r>
            <a:br>
              <a:rPr lang="en-GB" sz="2800" b="0" dirty="0">
                <a:latin typeface="Lato" panose="020F0502020204030203" pitchFamily="34" charset="0"/>
              </a:rPr>
            </a:br>
            <a:br>
              <a:rPr lang="en-GB" sz="2800" b="0" dirty="0">
                <a:latin typeface="Lato" panose="020F0502020204030203" pitchFamily="34" charset="0"/>
              </a:rPr>
            </a:br>
            <a:r>
              <a:rPr lang="en-GB" sz="2800" b="0" dirty="0">
                <a:latin typeface="Lato" panose="020F0502020204030203" pitchFamily="34" charset="0"/>
              </a:rPr>
              <a:t>61% of emails non essential or irrelevant</a:t>
            </a:r>
            <a:br>
              <a:rPr lang="en-GB" sz="2800" b="0" dirty="0">
                <a:latin typeface="Lato" panose="020F0502020204030203" pitchFamily="34" charset="0"/>
              </a:rPr>
            </a:br>
            <a:br>
              <a:rPr lang="en-GB" sz="2800" b="0" dirty="0">
                <a:latin typeface="Lato" panose="020F0502020204030203" pitchFamily="34" charset="0"/>
              </a:rPr>
            </a:br>
            <a:r>
              <a:rPr lang="en-GB" sz="1800" b="0" dirty="0">
                <a:latin typeface="Lato" panose="020F0502020204030203" pitchFamily="34" charset="0"/>
              </a:rPr>
              <a:t>William </a:t>
            </a:r>
            <a:r>
              <a:rPr lang="en-GB" sz="1800" b="0" dirty="0" err="1">
                <a:latin typeface="Lato" panose="020F0502020204030203" pitchFamily="34" charset="0"/>
              </a:rPr>
              <a:t>Utermohlen</a:t>
            </a:r>
            <a:br>
              <a:rPr lang="en-GB" b="0" dirty="0"/>
            </a:br>
            <a:br>
              <a:rPr lang="en-GB" dirty="0"/>
            </a:br>
            <a:br>
              <a:rPr lang="en-GB" dirty="0"/>
            </a:br>
            <a:br>
              <a:rPr lang="en-GB" dirty="0"/>
            </a:br>
            <a:br>
              <a:rPr lang="en-GB" dirty="0"/>
            </a:br>
            <a:endParaRPr lang="en-GB" dirty="0"/>
          </a:p>
        </p:txBody>
      </p:sp>
      <p:pic>
        <p:nvPicPr>
          <p:cNvPr id="6" name="Picture 5" descr="Text&#10;&#10;Description automatically generated">
            <a:extLst>
              <a:ext uri="{FF2B5EF4-FFF2-40B4-BE49-F238E27FC236}">
                <a16:creationId xmlns:a16="http://schemas.microsoft.com/office/drawing/2014/main" id="{8ACBE0EA-E811-4C44-80E8-7CE5A6C25E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437568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26E6-0758-4F99-B838-D6196B9B78A9}"/>
              </a:ext>
            </a:extLst>
          </p:cNvPr>
          <p:cNvSpPr txBox="1">
            <a:spLocks/>
          </p:cNvSpPr>
          <p:nvPr/>
        </p:nvSpPr>
        <p:spPr>
          <a:xfrm>
            <a:off x="496418" y="310052"/>
            <a:ext cx="4351025" cy="46708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Staff need information:</a:t>
            </a:r>
            <a:b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b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We are so needy of this resource that if we cant get the real thing we just make it up.</a:t>
            </a:r>
            <a:br>
              <a:rPr kumimoji="0" lang="en-GB" sz="6000" b="0" i="0" u="none" strike="noStrike" kern="1200" cap="none" spc="0" normalizeH="0" baseline="0" noProof="0" dirty="0">
                <a:ln>
                  <a:noFill/>
                </a:ln>
                <a:solidFill>
                  <a:sysClr val="window" lastClr="FFFFFF"/>
                </a:solidFill>
                <a:effectLst/>
                <a:uLnTx/>
                <a:uFillTx/>
                <a:latin typeface="Lato" panose="020F0502020204030203" pitchFamily="34" charset="0"/>
              </a:rPr>
            </a:br>
            <a:endParaRPr kumimoji="0" lang="en-GB" sz="6000" b="0" i="0" u="none" strike="noStrike" kern="1200" cap="none" spc="0" normalizeH="0" baseline="0" noProof="0" dirty="0">
              <a:ln>
                <a:noFill/>
              </a:ln>
              <a:solidFill>
                <a:sysClr val="window" lastClr="FFFFFF"/>
              </a:solidFill>
              <a:effectLst/>
              <a:uLnTx/>
              <a:uFillTx/>
              <a:latin typeface="Lato" panose="020F0502020204030203" pitchFamily="34" charset="0"/>
            </a:endParaRPr>
          </a:p>
        </p:txBody>
      </p:sp>
      <p:pic>
        <p:nvPicPr>
          <p:cNvPr id="5" name="Picture 4" descr="A group of people holding a sign&#10;&#10;Description automatically generated with low confidence">
            <a:extLst>
              <a:ext uri="{FF2B5EF4-FFF2-40B4-BE49-F238E27FC236}">
                <a16:creationId xmlns:a16="http://schemas.microsoft.com/office/drawing/2014/main" id="{3C8B40DE-DF88-4FC2-92E6-C4E1214FE0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75582" y="1008049"/>
            <a:ext cx="7620000" cy="5924550"/>
          </a:xfrm>
          <a:prstGeom prst="rect">
            <a:avLst/>
          </a:prstGeom>
        </p:spPr>
      </p:pic>
    </p:spTree>
    <p:extLst>
      <p:ext uri="{BB962C8B-B14F-4D97-AF65-F5344CB8AC3E}">
        <p14:creationId xmlns:p14="http://schemas.microsoft.com/office/powerpoint/2010/main" val="2641712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372F7D-A0DC-4E14-B47B-7F628DD12D35}"/>
              </a:ext>
            </a:extLst>
          </p:cNvPr>
          <p:cNvSpPr>
            <a:spLocks noGrp="1"/>
          </p:cNvSpPr>
          <p:nvPr>
            <p:ph type="ctrTitle"/>
          </p:nvPr>
        </p:nvSpPr>
        <p:spPr>
          <a:xfrm>
            <a:off x="560623" y="3299155"/>
            <a:ext cx="3657600" cy="2887579"/>
          </a:xfrm>
        </p:spPr>
        <p:txBody>
          <a:bodyPr vert="horz" lIns="91440" tIns="45720" rIns="91440" bIns="45720" rtlCol="0" anchor="b">
            <a:normAutofit fontScale="90000"/>
          </a:bodyPr>
          <a:lstStyle/>
          <a:p>
            <a:pPr algn="ctr">
              <a:lnSpc>
                <a:spcPct val="90000"/>
              </a:lnSpc>
              <a:spcBef>
                <a:spcPct val="0"/>
              </a:spcBef>
            </a:pPr>
            <a:r>
              <a:rPr lang="en-US" sz="2800" kern="1200" dirty="0">
                <a:solidFill>
                  <a:srgbClr val="FFFFFF"/>
                </a:solidFill>
                <a:latin typeface="+mj-lt"/>
                <a:ea typeface="+mj-ea"/>
                <a:cs typeface="+mj-cs"/>
              </a:rPr>
              <a:t>No guidance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Some guidance</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Too much guidance</a:t>
            </a:r>
            <a:br>
              <a:rPr lang="en-US" sz="2800" dirty="0">
                <a:solidFill>
                  <a:srgbClr val="FFFFFF"/>
                </a:solidFill>
              </a:rPr>
            </a:br>
            <a:r>
              <a:rPr lang="en-US" sz="2800" dirty="0">
                <a:solidFill>
                  <a:srgbClr val="FFFFFF"/>
                </a:solidFill>
              </a:rPr>
              <a:t>Conflicting guidance</a:t>
            </a: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No PPE</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Masks don’t make a difference!</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Masks are essential get your masks on!</a:t>
            </a: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3688FF9-44B9-45DD-8C72-86971F470D17}"/>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789338" y="376084"/>
            <a:ext cx="7269609" cy="61246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380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7EECC6-BA5D-4BE5-91D5-B13B5471EF35}"/>
              </a:ext>
            </a:extLst>
          </p:cNvPr>
          <p:cNvPicPr>
            <a:picLocks noChangeAspect="1"/>
          </p:cNvPicPr>
          <p:nvPr/>
        </p:nvPicPr>
        <p:blipFill>
          <a:blip r:embed="rId2"/>
          <a:stretch>
            <a:fillRect/>
          </a:stretch>
        </p:blipFill>
        <p:spPr>
          <a:xfrm>
            <a:off x="30396" y="0"/>
            <a:ext cx="12131207" cy="6858000"/>
          </a:xfrm>
          <a:prstGeom prst="rect">
            <a:avLst/>
          </a:prstGeom>
        </p:spPr>
      </p:pic>
    </p:spTree>
    <p:extLst>
      <p:ext uri="{BB962C8B-B14F-4D97-AF65-F5344CB8AC3E}">
        <p14:creationId xmlns:p14="http://schemas.microsoft.com/office/powerpoint/2010/main" val="467080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4AE97F-BCB3-4946-AAAA-BCB8E9E2283B}"/>
              </a:ext>
            </a:extLst>
          </p:cNvPr>
          <p:cNvSpPr txBox="1"/>
          <p:nvPr/>
        </p:nvSpPr>
        <p:spPr>
          <a:xfrm>
            <a:off x="190195" y="526693"/>
            <a:ext cx="7907731" cy="1384995"/>
          </a:xfrm>
          <a:prstGeom prst="rect">
            <a:avLst/>
          </a:prstGeom>
          <a:noFill/>
        </p:spPr>
        <p:txBody>
          <a:bodyPr wrap="square" rtlCol="0">
            <a:spAutoFit/>
          </a:bodyPr>
          <a:lstStyle/>
          <a:p>
            <a:r>
              <a:rPr lang="en-GB" sz="2800" dirty="0">
                <a:solidFill>
                  <a:schemeClr val="bg1"/>
                </a:solidFill>
                <a:latin typeface="Lato" panose="020F0502020204030203" pitchFamily="34" charset="0"/>
              </a:rPr>
              <a:t>Covid</a:t>
            </a:r>
          </a:p>
          <a:p>
            <a:r>
              <a:rPr lang="en-GB" sz="2800" dirty="0">
                <a:solidFill>
                  <a:schemeClr val="bg1"/>
                </a:solidFill>
                <a:latin typeface="Lato" panose="020F0502020204030203" pitchFamily="34" charset="0"/>
              </a:rPr>
              <a:t>Social Stories</a:t>
            </a:r>
          </a:p>
          <a:p>
            <a:endParaRPr lang="en-GB" sz="2800" dirty="0">
              <a:solidFill>
                <a:schemeClr val="bg1"/>
              </a:solidFill>
              <a:latin typeface="Lato" panose="020F0502020204030203" pitchFamily="34" charset="0"/>
            </a:endParaRPr>
          </a:p>
        </p:txBody>
      </p:sp>
      <p:pic>
        <p:nvPicPr>
          <p:cNvPr id="5" name="Picture 4">
            <a:extLst>
              <a:ext uri="{FF2B5EF4-FFF2-40B4-BE49-F238E27FC236}">
                <a16:creationId xmlns:a16="http://schemas.microsoft.com/office/drawing/2014/main" id="{AF8E3919-8FE8-4120-A0E4-1C6392952F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798319">
            <a:off x="2923127" y="533806"/>
            <a:ext cx="4113496" cy="2409627"/>
          </a:xfrm>
          <a:prstGeom prst="rect">
            <a:avLst/>
          </a:prstGeom>
        </p:spPr>
      </p:pic>
      <p:pic>
        <p:nvPicPr>
          <p:cNvPr id="7" name="Picture 6">
            <a:extLst>
              <a:ext uri="{FF2B5EF4-FFF2-40B4-BE49-F238E27FC236}">
                <a16:creationId xmlns:a16="http://schemas.microsoft.com/office/drawing/2014/main" id="{E3B97829-1675-4C31-A4AB-931236312D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42792">
            <a:off x="7592607" y="409080"/>
            <a:ext cx="4386985" cy="2349100"/>
          </a:xfrm>
          <a:prstGeom prst="rect">
            <a:avLst/>
          </a:prstGeom>
        </p:spPr>
      </p:pic>
      <p:pic>
        <p:nvPicPr>
          <p:cNvPr id="9" name="Picture 8">
            <a:extLst>
              <a:ext uri="{FF2B5EF4-FFF2-40B4-BE49-F238E27FC236}">
                <a16:creationId xmlns:a16="http://schemas.microsoft.com/office/drawing/2014/main" id="{35B265B4-AA32-4BB6-8B05-AAECD6216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25764">
            <a:off x="482897" y="3400760"/>
            <a:ext cx="4600673" cy="2628956"/>
          </a:xfrm>
          <a:prstGeom prst="rect">
            <a:avLst/>
          </a:prstGeom>
        </p:spPr>
      </p:pic>
      <p:pic>
        <p:nvPicPr>
          <p:cNvPr id="11" name="Picture 10">
            <a:extLst>
              <a:ext uri="{FF2B5EF4-FFF2-40B4-BE49-F238E27FC236}">
                <a16:creationId xmlns:a16="http://schemas.microsoft.com/office/drawing/2014/main" id="{591AAFAF-AE8C-4D98-AFFC-D9F438AEBC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1470">
            <a:off x="6149987" y="3352941"/>
            <a:ext cx="5112384" cy="2724594"/>
          </a:xfrm>
          <a:prstGeom prst="rect">
            <a:avLst/>
          </a:prstGeom>
        </p:spPr>
      </p:pic>
    </p:spTree>
    <p:extLst>
      <p:ext uri="{BB962C8B-B14F-4D97-AF65-F5344CB8AC3E}">
        <p14:creationId xmlns:p14="http://schemas.microsoft.com/office/powerpoint/2010/main" val="1551385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7018D2-4B48-4C31-99AC-FAC9D88515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19923">
            <a:off x="446210" y="3465520"/>
            <a:ext cx="5150961" cy="2895882"/>
          </a:xfrm>
          <a:prstGeom prst="rect">
            <a:avLst/>
          </a:prstGeom>
        </p:spPr>
      </p:pic>
      <p:pic>
        <p:nvPicPr>
          <p:cNvPr id="7" name="Picture 6">
            <a:extLst>
              <a:ext uri="{FF2B5EF4-FFF2-40B4-BE49-F238E27FC236}">
                <a16:creationId xmlns:a16="http://schemas.microsoft.com/office/drawing/2014/main" id="{7E8366CC-7621-48CE-BBB2-6FCCED8236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14597">
            <a:off x="300539" y="421261"/>
            <a:ext cx="4943652" cy="2896797"/>
          </a:xfrm>
          <a:prstGeom prst="rect">
            <a:avLst/>
          </a:prstGeom>
        </p:spPr>
      </p:pic>
      <p:pic>
        <p:nvPicPr>
          <p:cNvPr id="9" name="Picture 8">
            <a:extLst>
              <a:ext uri="{FF2B5EF4-FFF2-40B4-BE49-F238E27FC236}">
                <a16:creationId xmlns:a16="http://schemas.microsoft.com/office/drawing/2014/main" id="{00003339-0026-4F97-B2E1-5BD48E7D9A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8708" y="115300"/>
            <a:ext cx="5244349" cy="2958073"/>
          </a:xfrm>
          <a:prstGeom prst="rect">
            <a:avLst/>
          </a:prstGeom>
        </p:spPr>
      </p:pic>
      <p:pic>
        <p:nvPicPr>
          <p:cNvPr id="11" name="Picture 10">
            <a:extLst>
              <a:ext uri="{FF2B5EF4-FFF2-40B4-BE49-F238E27FC236}">
                <a16:creationId xmlns:a16="http://schemas.microsoft.com/office/drawing/2014/main" id="{3A899749-D8CA-442A-8E29-D4AE3E2538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81555">
            <a:off x="6301036" y="3219502"/>
            <a:ext cx="5621206" cy="3210361"/>
          </a:xfrm>
          <a:prstGeom prst="rect">
            <a:avLst/>
          </a:prstGeom>
        </p:spPr>
      </p:pic>
    </p:spTree>
    <p:extLst>
      <p:ext uri="{BB962C8B-B14F-4D97-AF65-F5344CB8AC3E}">
        <p14:creationId xmlns:p14="http://schemas.microsoft.com/office/powerpoint/2010/main" val="1120517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7B4228-CA09-4BA8-87EC-A3672524FE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359438">
            <a:off x="6812601" y="179529"/>
            <a:ext cx="5244075" cy="3107275"/>
          </a:xfrm>
          <a:prstGeom prst="rect">
            <a:avLst/>
          </a:prstGeom>
        </p:spPr>
      </p:pic>
      <p:pic>
        <p:nvPicPr>
          <p:cNvPr id="7" name="Picture 6">
            <a:extLst>
              <a:ext uri="{FF2B5EF4-FFF2-40B4-BE49-F238E27FC236}">
                <a16:creationId xmlns:a16="http://schemas.microsoft.com/office/drawing/2014/main" id="{5BD2221E-9CA8-4277-BA8C-44A0C75C0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68726">
            <a:off x="582150" y="364141"/>
            <a:ext cx="5604249" cy="3127683"/>
          </a:xfrm>
          <a:prstGeom prst="rect">
            <a:avLst/>
          </a:prstGeom>
        </p:spPr>
      </p:pic>
      <p:pic>
        <p:nvPicPr>
          <p:cNvPr id="9" name="Picture 8">
            <a:extLst>
              <a:ext uri="{FF2B5EF4-FFF2-40B4-BE49-F238E27FC236}">
                <a16:creationId xmlns:a16="http://schemas.microsoft.com/office/drawing/2014/main" id="{9CC96141-4347-4F29-900A-7CF42BFBF6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3495" y="3561326"/>
            <a:ext cx="5949192" cy="3124767"/>
          </a:xfrm>
          <a:prstGeom prst="rect">
            <a:avLst/>
          </a:prstGeom>
        </p:spPr>
      </p:pic>
      <p:pic>
        <p:nvPicPr>
          <p:cNvPr id="11" name="Picture 10">
            <a:extLst>
              <a:ext uri="{FF2B5EF4-FFF2-40B4-BE49-F238E27FC236}">
                <a16:creationId xmlns:a16="http://schemas.microsoft.com/office/drawing/2014/main" id="{404B6DFF-BF67-4746-B3AE-97466B026C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868" y="3887205"/>
            <a:ext cx="5011793" cy="2865370"/>
          </a:xfrm>
          <a:prstGeom prst="rect">
            <a:avLst/>
          </a:prstGeom>
        </p:spPr>
      </p:pic>
    </p:spTree>
    <p:extLst>
      <p:ext uri="{BB962C8B-B14F-4D97-AF65-F5344CB8AC3E}">
        <p14:creationId xmlns:p14="http://schemas.microsoft.com/office/powerpoint/2010/main" val="495188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F34C-5B9E-4EA4-A7F0-71AD1126C7AC}"/>
              </a:ext>
            </a:extLst>
          </p:cNvPr>
          <p:cNvSpPr>
            <a:spLocks noGrp="1"/>
          </p:cNvSpPr>
          <p:nvPr>
            <p:ph type="ctrTitle"/>
          </p:nvPr>
        </p:nvSpPr>
        <p:spPr>
          <a:xfrm>
            <a:off x="379578" y="-1222291"/>
            <a:ext cx="7652800" cy="5678264"/>
          </a:xfrm>
        </p:spPr>
        <p:txBody>
          <a:bodyPr/>
          <a:lstStyle/>
          <a:p>
            <a:br>
              <a:rPr lang="en-GB" b="0" dirty="0">
                <a:latin typeface="Lato" panose="020F0502020204030203" pitchFamily="34" charset="0"/>
              </a:rPr>
            </a:br>
            <a:br>
              <a:rPr lang="en-GB" b="0" dirty="0">
                <a:latin typeface="Lato" panose="020F0502020204030203" pitchFamily="34" charset="0"/>
              </a:rPr>
            </a:br>
            <a:br>
              <a:rPr lang="en-GB" b="0" dirty="0">
                <a:latin typeface="Lato" panose="020F0502020204030203" pitchFamily="34" charset="0"/>
              </a:rPr>
            </a:br>
            <a:r>
              <a:rPr lang="en-GB" b="0" dirty="0">
                <a:latin typeface="Lato" panose="020F0502020204030203" pitchFamily="34" charset="0"/>
              </a:rPr>
              <a:t>.</a:t>
            </a:r>
            <a:br>
              <a:rPr lang="en-GB" b="0" dirty="0">
                <a:latin typeface="Lato" panose="020F0502020204030203" pitchFamily="34" charset="0"/>
              </a:rPr>
            </a:br>
            <a:endParaRPr lang="en-GB" b="0" dirty="0"/>
          </a:p>
        </p:txBody>
      </p:sp>
      <p:sp>
        <p:nvSpPr>
          <p:cNvPr id="4" name="TextBox 3">
            <a:extLst>
              <a:ext uri="{FF2B5EF4-FFF2-40B4-BE49-F238E27FC236}">
                <a16:creationId xmlns:a16="http://schemas.microsoft.com/office/drawing/2014/main" id="{7E752792-A9EF-4746-A9E9-0CD5F7364D82}"/>
              </a:ext>
            </a:extLst>
          </p:cNvPr>
          <p:cNvSpPr txBox="1"/>
          <p:nvPr/>
        </p:nvSpPr>
        <p:spPr>
          <a:xfrm>
            <a:off x="3048610" y="2358345"/>
            <a:ext cx="6097218" cy="2800767"/>
          </a:xfrm>
          <a:prstGeom prst="rect">
            <a:avLst/>
          </a:prstGeom>
          <a:noFill/>
        </p:spPr>
        <p:txBody>
          <a:bodyPr wrap="square">
            <a:spAutoFit/>
          </a:bodyPr>
          <a:lstStyle/>
          <a:p>
            <a:pPr algn="ctr"/>
            <a:r>
              <a:rPr lang="en-GB" sz="3200" b="1" dirty="0">
                <a:solidFill>
                  <a:srgbClr val="002060"/>
                </a:solidFill>
                <a:latin typeface="Lato" panose="020F0502020204030203" pitchFamily="34" charset="0"/>
              </a:rPr>
              <a:t>Conversations with our staff</a:t>
            </a:r>
          </a:p>
          <a:p>
            <a:pPr algn="ctr"/>
            <a:r>
              <a:rPr lang="en-GB" sz="3200" b="1" dirty="0">
                <a:solidFill>
                  <a:srgbClr val="002060"/>
                </a:solidFill>
                <a:latin typeface="Lato" panose="020F0502020204030203" pitchFamily="34" charset="0"/>
              </a:rPr>
              <a:t>Became difficult</a:t>
            </a:r>
          </a:p>
          <a:p>
            <a:pPr algn="ctr"/>
            <a:endParaRPr lang="en-GB" sz="2800" dirty="0">
              <a:latin typeface="Lato" panose="020F0502020204030203" pitchFamily="34" charset="0"/>
            </a:endParaRPr>
          </a:p>
          <a:p>
            <a:pPr algn="ctr"/>
            <a:r>
              <a:rPr lang="en-GB" sz="2800" dirty="0">
                <a:latin typeface="Lato" panose="020F0502020204030203" pitchFamily="34" charset="0"/>
              </a:rPr>
              <a:t>1: The What Happened Conversation</a:t>
            </a:r>
          </a:p>
          <a:p>
            <a:pPr algn="ctr"/>
            <a:r>
              <a:rPr lang="en-GB" sz="2800" dirty="0">
                <a:latin typeface="Lato" panose="020F0502020204030203" pitchFamily="34" charset="0"/>
              </a:rPr>
              <a:t>2: The Feelings Conversation</a:t>
            </a:r>
          </a:p>
          <a:p>
            <a:pPr algn="ctr"/>
            <a:r>
              <a:rPr lang="en-GB" sz="2800" dirty="0">
                <a:latin typeface="Lato" panose="020F0502020204030203" pitchFamily="34" charset="0"/>
              </a:rPr>
              <a:t>3: The Identity Conversation</a:t>
            </a:r>
          </a:p>
        </p:txBody>
      </p:sp>
    </p:spTree>
    <p:extLst>
      <p:ext uri="{BB962C8B-B14F-4D97-AF65-F5344CB8AC3E}">
        <p14:creationId xmlns:p14="http://schemas.microsoft.com/office/powerpoint/2010/main" val="2071357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F01BD36-C40D-4494-AD15-8BEC5D6A4F9C}"/>
              </a:ext>
            </a:extLst>
          </p:cNvPr>
          <p:cNvSpPr txBox="1">
            <a:spLocks/>
          </p:cNvSpPr>
          <p:nvPr/>
        </p:nvSpPr>
        <p:spPr>
          <a:xfrm>
            <a:off x="419346" y="1486788"/>
            <a:ext cx="10515600" cy="5067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Novalis Trust is a charity that operates Cotswold Chine School  Paradise House and William Morris College.  Founded in 1954 we provide for the education of children, young people and adults, including those with emotional and behavioural difficulties, and special learning needs.</a:t>
            </a:r>
          </a:p>
          <a:p>
            <a:pPr marL="0" marR="0" lvl="0" indent="0" algn="just" defTabSz="914400" rtl="0" eaLnBrk="1" fontAlgn="auto" latinLnBrk="0" hangingPunct="1">
              <a:lnSpc>
                <a:spcPct val="90000"/>
              </a:lnSpc>
              <a:spcBef>
                <a:spcPts val="1000"/>
              </a:spcBef>
              <a:spcAft>
                <a:spcPts val="0"/>
              </a:spcAft>
              <a:buClrTx/>
              <a:buSzTx/>
              <a:buNone/>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Novalis Trust has an established practice model which is:</a:t>
            </a:r>
          </a:p>
          <a:p>
            <a:pPr marL="0" marR="0" lvl="0" indent="0" algn="ctr" defTabSz="914400" rtl="0" eaLnBrk="1" fontAlgn="auto" latinLnBrk="0" hangingPunct="1">
              <a:lnSpc>
                <a:spcPct val="90000"/>
              </a:lnSpc>
              <a:spcBef>
                <a:spcPts val="1000"/>
              </a:spcBef>
              <a:spcAft>
                <a:spcPts val="0"/>
              </a:spcAft>
              <a:buClrTx/>
              <a:buSzTx/>
              <a:buNone/>
              <a:tabLst/>
              <a:defRPr/>
            </a:pPr>
            <a:r>
              <a:rPr lang="en-GB" dirty="0">
                <a:solidFill>
                  <a:srgbClr val="002060"/>
                </a:solidFill>
                <a:latin typeface="Lato" panose="020F0502020204030203" pitchFamily="34" charset="0"/>
              </a:rPr>
              <a:t>	T</a:t>
            </a:r>
            <a:r>
              <a:rPr kumimoji="0" lang="en-GB" sz="2800" b="0" i="0" u="none" strike="noStrike" kern="1200" cap="none" spc="0" normalizeH="0" baseline="0" noProof="0" dirty="0" err="1">
                <a:ln>
                  <a:noFill/>
                </a:ln>
                <a:solidFill>
                  <a:srgbClr val="002060"/>
                </a:solidFill>
                <a:effectLst/>
                <a:uLnTx/>
                <a:uFillTx/>
                <a:latin typeface="Lato" panose="020F0502020204030203" pitchFamily="34" charset="0"/>
              </a:rPr>
              <a:t>rauma</a:t>
            </a:r>
            <a:r>
              <a:rPr kumimoji="0" lang="en-GB" sz="2800" b="0" i="0" u="none" strike="noStrike" kern="1200" cap="none" spc="0" normalizeH="0" baseline="0" noProof="0" dirty="0">
                <a:ln>
                  <a:noFill/>
                </a:ln>
                <a:solidFill>
                  <a:srgbClr val="002060"/>
                </a:solidFill>
                <a:effectLst/>
                <a:uLnTx/>
                <a:uFillTx/>
                <a:latin typeface="Lato" panose="020F0502020204030203" pitchFamily="34" charset="0"/>
              </a:rPr>
              <a:t> </a:t>
            </a:r>
            <a:r>
              <a:rPr lang="en-GB" dirty="0">
                <a:solidFill>
                  <a:srgbClr val="002060"/>
                </a:solidFill>
                <a:latin typeface="Lato" panose="020F0502020204030203" pitchFamily="34" charset="0"/>
              </a:rPr>
              <a:t>&amp; Resilience I</a:t>
            </a:r>
            <a:r>
              <a:rPr kumimoji="0" lang="en-GB" sz="2800" b="0" i="0" u="none" strike="noStrike" kern="1200" cap="none" spc="0" normalizeH="0" baseline="0" noProof="0" dirty="0" err="1">
                <a:ln>
                  <a:noFill/>
                </a:ln>
                <a:solidFill>
                  <a:srgbClr val="002060"/>
                </a:solidFill>
                <a:effectLst/>
                <a:uLnTx/>
                <a:uFillTx/>
                <a:latin typeface="Lato" panose="020F0502020204030203" pitchFamily="34" charset="0"/>
              </a:rPr>
              <a:t>nformed</a:t>
            </a:r>
            <a:r>
              <a:rPr kumimoji="0" lang="en-GB" sz="2800" b="0" i="0" u="none" strike="noStrike" kern="1200" cap="none" spc="0" normalizeH="0" baseline="0" noProof="0" dirty="0">
                <a:ln>
                  <a:noFill/>
                </a:ln>
                <a:solidFill>
                  <a:srgbClr val="002060"/>
                </a:solidFill>
                <a:effectLst/>
                <a:uLnTx/>
                <a:uFillTx/>
                <a:latin typeface="Lato" panose="020F0502020204030203" pitchFamily="34" charset="0"/>
              </a:rPr>
              <a:t>, Attachment Focused,</a:t>
            </a:r>
            <a:r>
              <a:rPr lang="en-GB" dirty="0">
                <a:solidFill>
                  <a:srgbClr val="002060"/>
                </a:solidFill>
                <a:latin typeface="Lato" panose="020F0502020204030203" pitchFamily="34" charset="0"/>
              </a:rPr>
              <a:t> Evidence Supported</a:t>
            </a:r>
            <a:r>
              <a:rPr kumimoji="0" lang="en-GB" sz="2800" b="0" i="0" u="none" strike="noStrike" kern="1200" cap="none" spc="0" normalizeH="0" baseline="0" noProof="0" dirty="0">
                <a:ln>
                  <a:noFill/>
                </a:ln>
                <a:solidFill>
                  <a:srgbClr val="002060"/>
                </a:solidFill>
                <a:effectLst/>
                <a:uLnTx/>
                <a:uFillTx/>
                <a:latin typeface="Lato" panose="020F0502020204030203" pitchFamily="34" charset="0"/>
              </a:rPr>
              <a:t> &amp; Relationship based, implemented through a low arousal socially safe and sensitive environmental approach.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753751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BEEBC-22C1-4A61-8EAC-CE2578388F44}"/>
              </a:ext>
            </a:extLst>
          </p:cNvPr>
          <p:cNvSpPr>
            <a:spLocks noGrp="1"/>
          </p:cNvSpPr>
          <p:nvPr>
            <p:ph type="ctrTitle"/>
          </p:nvPr>
        </p:nvSpPr>
        <p:spPr>
          <a:xfrm>
            <a:off x="138990" y="-790695"/>
            <a:ext cx="11631168" cy="5640672"/>
          </a:xfrm>
        </p:spPr>
        <p:txBody>
          <a:bodyPr/>
          <a:lstStyle/>
          <a:p>
            <a:r>
              <a:rPr lang="en-GB" b="0" dirty="0">
                <a:latin typeface="Lato" panose="020F0502020204030203" pitchFamily="34" charset="0"/>
              </a:rPr>
              <a:t>Most difficult conversations involve disagreement normally </a:t>
            </a:r>
            <a:r>
              <a:rPr lang="en-GB" b="0" dirty="0">
                <a:solidFill>
                  <a:srgbClr val="00B0F0"/>
                </a:solidFill>
                <a:latin typeface="Lato" panose="020F0502020204030203" pitchFamily="34" charset="0"/>
              </a:rPr>
              <a:t>what happened? </a:t>
            </a:r>
            <a:r>
              <a:rPr lang="en-GB" b="0" dirty="0">
                <a:latin typeface="Lato" panose="020F0502020204030203" pitchFamily="34" charset="0"/>
              </a:rPr>
              <a:t>or </a:t>
            </a:r>
            <a:r>
              <a:rPr lang="en-GB" b="0" dirty="0">
                <a:solidFill>
                  <a:srgbClr val="FFFF00"/>
                </a:solidFill>
                <a:latin typeface="Lato" panose="020F0502020204030203" pitchFamily="34" charset="0"/>
              </a:rPr>
              <a:t>what should happen?</a:t>
            </a:r>
            <a:br>
              <a:rPr lang="en-GB" b="0" dirty="0">
                <a:solidFill>
                  <a:srgbClr val="00B0F0"/>
                </a:solidFill>
                <a:latin typeface="Lato" panose="020F0502020204030203" pitchFamily="34" charset="0"/>
              </a:rPr>
            </a:br>
            <a:r>
              <a:rPr lang="en-GB" b="0" dirty="0">
                <a:latin typeface="Lato" panose="020F0502020204030203" pitchFamily="34" charset="0"/>
              </a:rPr>
              <a:t> </a:t>
            </a:r>
            <a:r>
              <a:rPr lang="en-GB" b="0" dirty="0">
                <a:solidFill>
                  <a:srgbClr val="FFFF00"/>
                </a:solidFill>
                <a:latin typeface="Lato" panose="020F0502020204030203" pitchFamily="34" charset="0"/>
              </a:rPr>
              <a:t>Who said what?, who did what?, who’s right who’s wrong?, who’s to blame?, </a:t>
            </a:r>
            <a:r>
              <a:rPr lang="en-GB" b="0" dirty="0">
                <a:latin typeface="Lato" panose="020F0502020204030203" pitchFamily="34" charset="0"/>
              </a:rPr>
              <a:t>incidents at work often get stuck at the </a:t>
            </a:r>
            <a:r>
              <a:rPr lang="en-GB" b="0" dirty="0">
                <a:solidFill>
                  <a:srgbClr val="FFFF00"/>
                </a:solidFill>
                <a:latin typeface="Lato" panose="020F0502020204030203" pitchFamily="34" charset="0"/>
              </a:rPr>
              <a:t>what happened ? </a:t>
            </a:r>
            <a:r>
              <a:rPr lang="en-GB" b="0" dirty="0">
                <a:latin typeface="Lato" panose="020F0502020204030203" pitchFamily="34" charset="0"/>
              </a:rPr>
              <a:t>stage, did we do the right thing?</a:t>
            </a:r>
            <a:br>
              <a:rPr lang="en-GB" dirty="0">
                <a:latin typeface="Lato" panose="020F0502020204030203" pitchFamily="34" charset="0"/>
              </a:rPr>
            </a:br>
            <a:endParaRPr lang="en-GB" dirty="0"/>
          </a:p>
        </p:txBody>
      </p:sp>
      <p:pic>
        <p:nvPicPr>
          <p:cNvPr id="4" name="Picture 3" descr="Shape&#10;&#10;Description automatically generated with medium confidence">
            <a:extLst>
              <a:ext uri="{FF2B5EF4-FFF2-40B4-BE49-F238E27FC236}">
                <a16:creationId xmlns:a16="http://schemas.microsoft.com/office/drawing/2014/main" id="{C47809B3-4A49-4437-B4CA-A677C9E6FF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964" y="405688"/>
            <a:ext cx="5513222" cy="3445764"/>
          </a:xfrm>
          <a:prstGeom prst="rect">
            <a:avLst/>
          </a:prstGeom>
        </p:spPr>
      </p:pic>
    </p:spTree>
    <p:extLst>
      <p:ext uri="{BB962C8B-B14F-4D97-AF65-F5344CB8AC3E}">
        <p14:creationId xmlns:p14="http://schemas.microsoft.com/office/powerpoint/2010/main" val="2189479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C880-86F0-416E-AB67-80F064F325B3}"/>
              </a:ext>
            </a:extLst>
          </p:cNvPr>
          <p:cNvSpPr>
            <a:spLocks noGrp="1"/>
          </p:cNvSpPr>
          <p:nvPr>
            <p:ph type="ctrTitle"/>
          </p:nvPr>
        </p:nvSpPr>
        <p:spPr>
          <a:xfrm>
            <a:off x="160936" y="452889"/>
            <a:ext cx="9619488" cy="6160051"/>
          </a:xfrm>
        </p:spPr>
        <p:txBody>
          <a:bodyPr/>
          <a:lstStyle/>
          <a:p>
            <a:r>
              <a:rPr lang="en-GB" sz="3600" b="0" dirty="0">
                <a:latin typeface="Lato" panose="020F0502020204030203" pitchFamily="34" charset="0"/>
                <a:ea typeface="Times New Roman" panose="02020603050405020304" pitchFamily="18" charset="0"/>
              </a:rPr>
              <a:t>How do we take care of those who care?</a:t>
            </a:r>
            <a:br>
              <a:rPr lang="en-GB" sz="3600" b="0" dirty="0">
                <a:latin typeface="Lato" panose="020F0502020204030203" pitchFamily="34" charset="0"/>
                <a:ea typeface="Times New Roman" panose="02020603050405020304" pitchFamily="18" charset="0"/>
              </a:rPr>
            </a:br>
            <a:br>
              <a:rPr lang="en-GB" sz="3600" b="0" dirty="0">
                <a:latin typeface="Lato" panose="020F0502020204030203" pitchFamily="34" charset="0"/>
                <a:ea typeface="Times New Roman" panose="02020603050405020304" pitchFamily="18" charset="0"/>
              </a:rPr>
            </a:br>
            <a:br>
              <a:rPr lang="en-GB" b="0" dirty="0">
                <a:effectLst/>
                <a:latin typeface="Lato" panose="020F0502020204030203" pitchFamily="34" charset="0"/>
                <a:ea typeface="Times New Roman" panose="02020603050405020304" pitchFamily="18" charset="0"/>
              </a:rPr>
            </a:br>
            <a:r>
              <a:rPr lang="en-GB" b="0" dirty="0">
                <a:effectLst/>
                <a:latin typeface="Lato" panose="020F0502020204030203" pitchFamily="34" charset="0"/>
                <a:ea typeface="Times New Roman" panose="02020603050405020304" pitchFamily="18" charset="0"/>
              </a:rPr>
              <a:t>A recent YouGov survey showed 37 per cent of employees in the UK are suffering worse mental health now compared to pre-Covid levels. </a:t>
            </a:r>
            <a:br>
              <a:rPr lang="en-GB" b="0" dirty="0">
                <a:effectLst/>
                <a:latin typeface="Lato" panose="020F0502020204030203" pitchFamily="34" charset="0"/>
                <a:ea typeface="Times New Roman" panose="02020603050405020304" pitchFamily="18" charset="0"/>
              </a:rPr>
            </a:br>
            <a:r>
              <a:rPr lang="en-GB" b="0" dirty="0">
                <a:effectLst/>
                <a:latin typeface="Lato" panose="020F0502020204030203" pitchFamily="34" charset="0"/>
                <a:ea typeface="Times New Roman" panose="02020603050405020304" pitchFamily="18" charset="0"/>
              </a:rPr>
              <a:t>28 percent believing their employer is currently not doing enough to safeguard their mental health. </a:t>
            </a:r>
            <a:br>
              <a:rPr lang="en-GB" b="0" dirty="0">
                <a:effectLst/>
                <a:latin typeface="Lato" panose="020F0502020204030203" pitchFamily="34" charset="0"/>
                <a:ea typeface="Calibri" panose="020F0502020204030204" pitchFamily="34" charset="0"/>
              </a:rPr>
            </a:br>
            <a:r>
              <a:rPr lang="en-GB" b="0" dirty="0">
                <a:effectLst/>
                <a:latin typeface="Lato" panose="020F0502020204030203" pitchFamily="34" charset="0"/>
                <a:ea typeface="Times New Roman" panose="02020603050405020304" pitchFamily="18" charset="0"/>
              </a:rPr>
              <a:t> </a:t>
            </a:r>
            <a:br>
              <a:rPr lang="en-GB" dirty="0">
                <a:latin typeface="Lato" panose="020F0502020204030203" pitchFamily="34" charset="0"/>
              </a:rPr>
            </a:br>
            <a:r>
              <a:rPr lang="en-GB" b="0" dirty="0">
                <a:latin typeface="Lato" panose="020F0502020204030203" pitchFamily="34" charset="0"/>
              </a:rPr>
              <a:t>Difficult conversations asks and answers questions about </a:t>
            </a:r>
            <a:r>
              <a:rPr lang="en-GB" b="0" dirty="0">
                <a:solidFill>
                  <a:srgbClr val="FFFF00"/>
                </a:solidFill>
                <a:latin typeface="Lato" panose="020F0502020204030203" pitchFamily="34" charset="0"/>
              </a:rPr>
              <a:t>feelings.</a:t>
            </a:r>
            <a:r>
              <a:rPr lang="en-GB" b="0" dirty="0">
                <a:latin typeface="Lato" panose="020F0502020204030203" pitchFamily="34" charset="0"/>
              </a:rPr>
              <a:t> Are my feelings valid? Appropriate? Should I acknowledge or put them on hold?  What to do about the other persons feelings? What if the other person is hurt or angry? if feelings are not addressed directly they tend to leak out anyway, in statements such as,</a:t>
            </a:r>
            <a:br>
              <a:rPr lang="en-GB" b="0" dirty="0">
                <a:latin typeface="Lato" panose="020F0502020204030203" pitchFamily="34" charset="0"/>
              </a:rPr>
            </a:br>
            <a:r>
              <a:rPr lang="en-GB" b="0" dirty="0">
                <a:solidFill>
                  <a:srgbClr val="FFFF00"/>
                </a:solidFill>
                <a:latin typeface="Lato" panose="020F0502020204030203" pitchFamily="34" charset="0"/>
              </a:rPr>
              <a:t>I’m really busy, I’m working really hard,  I’m tired,  I've been in everyday, what about my needs? What about my safety, my family?</a:t>
            </a:r>
            <a:br>
              <a:rPr lang="en-GB" dirty="0">
                <a:solidFill>
                  <a:srgbClr val="FFFF00"/>
                </a:solidFill>
                <a:latin typeface="Lato" panose="020F0502020204030203" pitchFamily="34" charset="0"/>
              </a:rPr>
            </a:br>
            <a:endParaRPr lang="en-GB" dirty="0">
              <a:solidFill>
                <a:srgbClr val="FFFF00"/>
              </a:solidFill>
            </a:endParaRPr>
          </a:p>
        </p:txBody>
      </p:sp>
      <p:pic>
        <p:nvPicPr>
          <p:cNvPr id="4" name="Picture 3" descr="Shape&#10;&#10;Description automatically generated with low confidence">
            <a:extLst>
              <a:ext uri="{FF2B5EF4-FFF2-40B4-BE49-F238E27FC236}">
                <a16:creationId xmlns:a16="http://schemas.microsoft.com/office/drawing/2014/main" id="{30732E47-697B-4A9F-BD8A-B80A408CAD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84260" y="2690165"/>
            <a:ext cx="3226003" cy="3226003"/>
          </a:xfrm>
          <a:prstGeom prst="rect">
            <a:avLst/>
          </a:prstGeom>
        </p:spPr>
      </p:pic>
    </p:spTree>
    <p:extLst>
      <p:ext uri="{BB962C8B-B14F-4D97-AF65-F5344CB8AC3E}">
        <p14:creationId xmlns:p14="http://schemas.microsoft.com/office/powerpoint/2010/main" val="861152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92D5-638E-4E6B-A3D6-D65DE38386D9}"/>
              </a:ext>
            </a:extLst>
          </p:cNvPr>
          <p:cNvSpPr>
            <a:spLocks noGrp="1"/>
          </p:cNvSpPr>
          <p:nvPr>
            <p:ph type="ctrTitle"/>
          </p:nvPr>
        </p:nvSpPr>
        <p:spPr>
          <a:xfrm>
            <a:off x="263347" y="1052735"/>
            <a:ext cx="10482681" cy="5611411"/>
          </a:xfrm>
        </p:spPr>
        <p:txBody>
          <a:bodyPr/>
          <a:lstStyle/>
          <a:p>
            <a:r>
              <a:rPr lang="en-GB" sz="3200" dirty="0">
                <a:latin typeface="Lato" panose="020F0502020204030203" pitchFamily="34" charset="0"/>
              </a:rPr>
              <a:t>The Identity Conversation</a:t>
            </a:r>
            <a:br>
              <a:rPr lang="en-GB" dirty="0">
                <a:latin typeface="Lato" panose="020F0502020204030203" pitchFamily="34" charset="0"/>
              </a:rPr>
            </a:br>
            <a:br>
              <a:rPr lang="en-GB" dirty="0">
                <a:latin typeface="Lato" panose="020F0502020204030203" pitchFamily="34" charset="0"/>
              </a:rPr>
            </a:br>
            <a:br>
              <a:rPr lang="en-GB" b="0" dirty="0">
                <a:latin typeface="Lato" panose="020F0502020204030203" pitchFamily="34" charset="0"/>
              </a:rPr>
            </a:br>
            <a:r>
              <a:rPr lang="en-GB" b="0" dirty="0">
                <a:latin typeface="Lato" panose="020F0502020204030203" pitchFamily="34" charset="0"/>
              </a:rPr>
              <a:t>This is a conversation we have with </a:t>
            </a:r>
            <a:r>
              <a:rPr lang="en-GB" b="0" dirty="0">
                <a:solidFill>
                  <a:srgbClr val="FFFF00"/>
                </a:solidFill>
                <a:latin typeface="Lato" panose="020F0502020204030203" pitchFamily="34" charset="0"/>
              </a:rPr>
              <a:t>ourselves</a:t>
            </a:r>
            <a:r>
              <a:rPr lang="en-GB" b="0" dirty="0">
                <a:latin typeface="Lato" panose="020F0502020204030203" pitchFamily="34" charset="0"/>
              </a:rPr>
              <a:t> about what this situation means to us, an </a:t>
            </a:r>
            <a:r>
              <a:rPr lang="en-GB" b="0" dirty="0">
                <a:solidFill>
                  <a:srgbClr val="FFFF00"/>
                </a:solidFill>
                <a:latin typeface="Lato" panose="020F0502020204030203" pitchFamily="34" charset="0"/>
              </a:rPr>
              <a:t>internal debate </a:t>
            </a:r>
            <a:r>
              <a:rPr lang="en-GB" b="0" dirty="0">
                <a:latin typeface="Lato" panose="020F0502020204030203" pitchFamily="34" charset="0"/>
              </a:rPr>
              <a:t>takes place about whether or not we are a </a:t>
            </a:r>
            <a:r>
              <a:rPr lang="en-GB" b="0" dirty="0">
                <a:solidFill>
                  <a:srgbClr val="FFFF00"/>
                </a:solidFill>
                <a:latin typeface="Lato" panose="020F0502020204030203" pitchFamily="34" charset="0"/>
              </a:rPr>
              <a:t>good person</a:t>
            </a:r>
            <a:r>
              <a:rPr lang="en-GB" b="0" dirty="0">
                <a:latin typeface="Lato" panose="020F0502020204030203" pitchFamily="34" charset="0"/>
              </a:rPr>
              <a:t>, </a:t>
            </a:r>
            <a:r>
              <a:rPr lang="en-GB" b="0" dirty="0">
                <a:solidFill>
                  <a:srgbClr val="FFFF00"/>
                </a:solidFill>
                <a:latin typeface="Lato" panose="020F0502020204030203" pitchFamily="34" charset="0"/>
              </a:rPr>
              <a:t>competent</a:t>
            </a:r>
            <a:r>
              <a:rPr lang="en-GB" b="0" dirty="0">
                <a:latin typeface="Lato" panose="020F0502020204030203" pitchFamily="34" charset="0"/>
              </a:rPr>
              <a:t> or </a:t>
            </a:r>
            <a:r>
              <a:rPr lang="en-GB" b="0" dirty="0">
                <a:solidFill>
                  <a:srgbClr val="FFFF00"/>
                </a:solidFill>
                <a:latin typeface="Lato" panose="020F0502020204030203" pitchFamily="34" charset="0"/>
              </a:rPr>
              <a:t>incompetent</a:t>
            </a:r>
            <a:r>
              <a:rPr lang="en-GB" b="0" dirty="0">
                <a:latin typeface="Lato" panose="020F0502020204030203" pitchFamily="34" charset="0"/>
              </a:rPr>
              <a:t>, worthy of </a:t>
            </a:r>
            <a:r>
              <a:rPr lang="en-GB" b="0" dirty="0">
                <a:solidFill>
                  <a:srgbClr val="FFFF00"/>
                </a:solidFill>
                <a:latin typeface="Lato" panose="020F0502020204030203" pitchFamily="34" charset="0"/>
              </a:rPr>
              <a:t>respect kindness </a:t>
            </a:r>
            <a:r>
              <a:rPr lang="en-GB" b="0" dirty="0">
                <a:latin typeface="Lato" panose="020F0502020204030203" pitchFamily="34" charset="0"/>
              </a:rPr>
              <a:t>or </a:t>
            </a:r>
            <a:r>
              <a:rPr lang="en-GB" b="0" dirty="0">
                <a:solidFill>
                  <a:srgbClr val="FFFF00"/>
                </a:solidFill>
                <a:latin typeface="Lato" panose="020F0502020204030203" pitchFamily="34" charset="0"/>
              </a:rPr>
              <a:t>blame.</a:t>
            </a:r>
            <a:br>
              <a:rPr lang="en-GB" b="0" dirty="0">
                <a:solidFill>
                  <a:srgbClr val="00B0F0"/>
                </a:solidFill>
                <a:latin typeface="Lato" panose="020F0502020204030203" pitchFamily="34" charset="0"/>
              </a:rPr>
            </a:br>
            <a:br>
              <a:rPr lang="en-GB" b="0" dirty="0">
                <a:latin typeface="Lato" panose="020F0502020204030203" pitchFamily="34" charset="0"/>
              </a:rPr>
            </a:br>
            <a:r>
              <a:rPr lang="en-GB" b="0" dirty="0">
                <a:latin typeface="Lato" panose="020F0502020204030203" pitchFamily="34" charset="0"/>
              </a:rPr>
              <a:t>How this may then impact on our </a:t>
            </a:r>
            <a:r>
              <a:rPr lang="en-GB" b="0" dirty="0">
                <a:solidFill>
                  <a:srgbClr val="FFFF00"/>
                </a:solidFill>
                <a:latin typeface="Lato" panose="020F0502020204030203" pitchFamily="34" charset="0"/>
              </a:rPr>
              <a:t>self-image, concept of self, dignity, </a:t>
            </a:r>
            <a:br>
              <a:rPr lang="en-GB" b="0" dirty="0">
                <a:solidFill>
                  <a:srgbClr val="FFFF00"/>
                </a:solidFill>
                <a:latin typeface="Lato" panose="020F0502020204030203" pitchFamily="34" charset="0"/>
              </a:rPr>
            </a:br>
            <a:r>
              <a:rPr lang="en-GB" b="0" dirty="0">
                <a:solidFill>
                  <a:srgbClr val="FFFF00"/>
                </a:solidFill>
                <a:latin typeface="Lato" panose="020F0502020204030203" pitchFamily="34" charset="0"/>
              </a:rPr>
              <a:t>self-esteem</a:t>
            </a:r>
            <a:r>
              <a:rPr lang="en-GB" b="0" dirty="0">
                <a:solidFill>
                  <a:srgbClr val="002060"/>
                </a:solidFill>
                <a:latin typeface="Lato" panose="020F0502020204030203" pitchFamily="34" charset="0"/>
              </a:rPr>
              <a:t> </a:t>
            </a:r>
            <a:r>
              <a:rPr lang="en-GB" b="0" dirty="0">
                <a:latin typeface="Lato" panose="020F0502020204030203" pitchFamily="34" charset="0"/>
              </a:rPr>
              <a:t>and wellbeing. </a:t>
            </a:r>
            <a:br>
              <a:rPr lang="en-GB" b="0" dirty="0">
                <a:solidFill>
                  <a:srgbClr val="0070C0"/>
                </a:solidFill>
                <a:latin typeface="Lato" panose="020F0502020204030203" pitchFamily="34" charset="0"/>
              </a:rPr>
            </a:br>
            <a:br>
              <a:rPr lang="en-GB" b="0" dirty="0">
                <a:latin typeface="Lato" panose="020F0502020204030203" pitchFamily="34" charset="0"/>
              </a:rPr>
            </a:br>
            <a:r>
              <a:rPr lang="en-GB" b="0" dirty="0">
                <a:latin typeface="Lato" panose="020F0502020204030203" pitchFamily="34" charset="0"/>
              </a:rPr>
              <a:t>How we feel and our answers to the questions posed will impact on our ability to feel balanced during the conversation, or whether we feel off centred or anxious.</a:t>
            </a:r>
            <a:br>
              <a:rPr lang="en-GB" b="0" dirty="0">
                <a:solidFill>
                  <a:srgbClr val="00B0F0"/>
                </a:solidFill>
                <a:latin typeface="Lato" panose="020F0502020204030203" pitchFamily="34" charset="0"/>
              </a:rPr>
            </a:br>
            <a:endParaRPr lang="en-GB" b="0" dirty="0"/>
          </a:p>
        </p:txBody>
      </p:sp>
    </p:spTree>
    <p:extLst>
      <p:ext uri="{BB962C8B-B14F-4D97-AF65-F5344CB8AC3E}">
        <p14:creationId xmlns:p14="http://schemas.microsoft.com/office/powerpoint/2010/main" val="4265052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7581-0CB6-4B31-B918-E4AE8E2F55C4}"/>
              </a:ext>
            </a:extLst>
          </p:cNvPr>
          <p:cNvSpPr>
            <a:spLocks noGrp="1"/>
          </p:cNvSpPr>
          <p:nvPr>
            <p:ph type="ctrTitle"/>
          </p:nvPr>
        </p:nvSpPr>
        <p:spPr>
          <a:xfrm>
            <a:off x="945573" y="3335772"/>
            <a:ext cx="6840000" cy="2509200"/>
          </a:xfrm>
        </p:spPr>
        <p:txBody>
          <a:bodyPr>
            <a:normAutofit fontScale="90000"/>
          </a:bodyPr>
          <a:lstStyle/>
          <a:p>
            <a:br>
              <a:rPr lang="en-GB" dirty="0">
                <a:latin typeface="Lato" panose="020F0502020204030203" pitchFamily="34" charset="0"/>
              </a:rPr>
            </a:br>
            <a:r>
              <a:rPr lang="en-GB" dirty="0">
                <a:latin typeface="Lato" panose="020F0502020204030203" pitchFamily="34" charset="0"/>
              </a:rPr>
              <a:t>Feedback is inevitable</a:t>
            </a:r>
            <a:br>
              <a:rPr lang="en-GB" dirty="0">
                <a:latin typeface="Lato" panose="020F0502020204030203" pitchFamily="34" charset="0"/>
              </a:rPr>
            </a:br>
            <a:r>
              <a:rPr lang="en-GB" dirty="0">
                <a:latin typeface="Lato" panose="020F0502020204030203" pitchFamily="34" charset="0"/>
              </a:rPr>
              <a:t>we found during Covid Choosing the wrong feedback often led to difficult conversations</a:t>
            </a:r>
            <a:br>
              <a:rPr lang="en-GB" dirty="0">
                <a:latin typeface="Lato" panose="020F0502020204030203" pitchFamily="34" charset="0"/>
              </a:rPr>
            </a:br>
            <a:br>
              <a:rPr lang="en-GB" dirty="0">
                <a:latin typeface="Lato" panose="020F0502020204030203" pitchFamily="34" charset="0"/>
              </a:rPr>
            </a:br>
            <a:r>
              <a:rPr lang="en-GB" i="1" dirty="0">
                <a:solidFill>
                  <a:srgbClr val="FFFF00"/>
                </a:solidFill>
                <a:latin typeface="Lato" panose="020F0502020204030203" pitchFamily="34" charset="0"/>
              </a:rPr>
              <a:t>What happened?</a:t>
            </a:r>
            <a:br>
              <a:rPr lang="en-GB" i="1" dirty="0">
                <a:latin typeface="Lato" panose="020F0502020204030203" pitchFamily="34" charset="0"/>
              </a:rPr>
            </a:br>
            <a:r>
              <a:rPr lang="en-GB" i="1" dirty="0">
                <a:latin typeface="Lato" panose="020F0502020204030203" pitchFamily="34" charset="0"/>
              </a:rPr>
              <a:t>The feelings conversation</a:t>
            </a:r>
            <a:br>
              <a:rPr lang="en-GB" i="1" dirty="0">
                <a:latin typeface="Lato" panose="020F0502020204030203" pitchFamily="34" charset="0"/>
              </a:rPr>
            </a:br>
            <a:r>
              <a:rPr lang="en-GB" i="1" dirty="0">
                <a:solidFill>
                  <a:srgbClr val="002060"/>
                </a:solidFill>
                <a:latin typeface="Lato" panose="020F0502020204030203" pitchFamily="34" charset="0"/>
              </a:rPr>
              <a:t>The Identity Conversation</a:t>
            </a:r>
            <a:br>
              <a:rPr lang="en-GB" i="1" dirty="0"/>
            </a:br>
            <a:endParaRPr lang="en-GB" i="1" dirty="0"/>
          </a:p>
        </p:txBody>
      </p:sp>
    </p:spTree>
    <p:extLst>
      <p:ext uri="{BB962C8B-B14F-4D97-AF65-F5344CB8AC3E}">
        <p14:creationId xmlns:p14="http://schemas.microsoft.com/office/powerpoint/2010/main" val="275832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13362C-9F29-4C6E-9F52-833E46FB75C7}"/>
              </a:ext>
            </a:extLst>
          </p:cNvPr>
          <p:cNvSpPr txBox="1">
            <a:spLocks/>
          </p:cNvSpPr>
          <p:nvPr/>
        </p:nvSpPr>
        <p:spPr>
          <a:xfrm>
            <a:off x="0" y="1571951"/>
            <a:ext cx="12192000" cy="5206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b="1" dirty="0">
                <a:solidFill>
                  <a:schemeClr val="bg1"/>
                </a:solidFill>
                <a:latin typeface="Lato" panose="020F0502020204030203" pitchFamily="34" charset="0"/>
              </a:rPr>
              <a:t>Feedback: 3 different things with different purposes:</a:t>
            </a:r>
          </a:p>
          <a:p>
            <a:pPr marL="0" indent="0">
              <a:buFont typeface="Arial" panose="020B0604020202020204" pitchFamily="34" charset="0"/>
              <a:buNone/>
            </a:pPr>
            <a:endParaRPr lang="en-GB" sz="3200" b="1" dirty="0">
              <a:solidFill>
                <a:schemeClr val="bg1"/>
              </a:solidFill>
              <a:latin typeface="Lato" panose="020F0502020204030203" pitchFamily="34" charset="0"/>
            </a:endParaRPr>
          </a:p>
          <a:p>
            <a:pPr>
              <a:buFont typeface="Wingdings" panose="05000000000000000000" pitchFamily="2" charset="2"/>
              <a:buChar char="§"/>
            </a:pPr>
            <a:r>
              <a:rPr lang="en-GB" sz="3200" b="1" dirty="0">
                <a:solidFill>
                  <a:srgbClr val="FF0000"/>
                </a:solidFill>
                <a:highlight>
                  <a:srgbClr val="C0C0C0"/>
                </a:highlight>
                <a:latin typeface="Lato" panose="020F0502020204030203" pitchFamily="34" charset="0"/>
              </a:rPr>
              <a:t>Appreciation</a:t>
            </a:r>
            <a:r>
              <a:rPr lang="en-GB" sz="3200" dirty="0">
                <a:solidFill>
                  <a:schemeClr val="bg1"/>
                </a:solidFill>
                <a:latin typeface="Lato" panose="020F0502020204030203" pitchFamily="34" charset="0"/>
              </a:rPr>
              <a:t>-motivates and encourages</a:t>
            </a:r>
          </a:p>
          <a:p>
            <a:pPr>
              <a:buFont typeface="Wingdings" panose="05000000000000000000" pitchFamily="2" charset="2"/>
              <a:buChar char="§"/>
            </a:pPr>
            <a:r>
              <a:rPr lang="en-GB" sz="3200" b="1" dirty="0">
                <a:highlight>
                  <a:srgbClr val="C0C0C0"/>
                </a:highlight>
                <a:latin typeface="Lato" panose="020F0502020204030203" pitchFamily="34" charset="0"/>
              </a:rPr>
              <a:t>Coaching</a:t>
            </a:r>
            <a:r>
              <a:rPr lang="en-GB" sz="3200" dirty="0">
                <a:latin typeface="Lato" panose="020F0502020204030203" pitchFamily="34" charset="0"/>
              </a:rPr>
              <a:t>-</a:t>
            </a:r>
            <a:r>
              <a:rPr lang="en-GB" sz="3200" dirty="0">
                <a:solidFill>
                  <a:schemeClr val="bg1"/>
                </a:solidFill>
                <a:latin typeface="Lato" panose="020F0502020204030203" pitchFamily="34" charset="0"/>
              </a:rPr>
              <a:t>helps increase knowledge skill, capability, growth or raises feelings in the relationship</a:t>
            </a:r>
          </a:p>
          <a:p>
            <a:pPr>
              <a:buFont typeface="Wingdings" panose="05000000000000000000" pitchFamily="2" charset="2"/>
              <a:buChar char="§"/>
            </a:pPr>
            <a:r>
              <a:rPr lang="en-GB" sz="3200" b="1" dirty="0">
                <a:solidFill>
                  <a:srgbClr val="0070C0"/>
                </a:solidFill>
                <a:highlight>
                  <a:srgbClr val="C0C0C0"/>
                </a:highlight>
                <a:latin typeface="Lato" panose="020F0502020204030203" pitchFamily="34" charset="0"/>
              </a:rPr>
              <a:t>Evaluation</a:t>
            </a:r>
            <a:r>
              <a:rPr lang="en-GB" sz="3200" dirty="0">
                <a:solidFill>
                  <a:schemeClr val="bg1"/>
                </a:solidFill>
                <a:latin typeface="Lato" panose="020F0502020204030203" pitchFamily="34" charset="0"/>
              </a:rPr>
              <a:t>-tells you where you stand, aligns expectations, and informs decision making.</a:t>
            </a:r>
          </a:p>
          <a:p>
            <a:pPr>
              <a:buFont typeface="Wingdings" panose="05000000000000000000" pitchFamily="2" charset="2"/>
              <a:buChar char="§"/>
            </a:pPr>
            <a:endParaRPr lang="en-GB" sz="3200" dirty="0">
              <a:solidFill>
                <a:schemeClr val="bg1"/>
              </a:solidFill>
              <a:latin typeface="Lato" panose="020F0502020204030203" pitchFamily="34" charset="0"/>
            </a:endParaRPr>
          </a:p>
          <a:p>
            <a:pPr marL="0" indent="0" algn="ctr">
              <a:buNone/>
            </a:pPr>
            <a:r>
              <a:rPr lang="en-GB" sz="1800" kern="1200" dirty="0">
                <a:solidFill>
                  <a:schemeClr val="bg1"/>
                </a:solidFill>
                <a:effectLst/>
                <a:latin typeface="Lato" panose="020F0502020204030203" pitchFamily="34" charset="0"/>
                <a:ea typeface="Times New Roman" panose="02020603050405020304" pitchFamily="18" charset="0"/>
                <a:cs typeface="Times New Roman" panose="02020603050405020304" pitchFamily="18" charset="0"/>
              </a:rPr>
              <a:t>“A Person will only work to their highest level of perceived value”</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3200" dirty="0">
              <a:solidFill>
                <a:schemeClr val="bg1"/>
              </a:solidFill>
              <a:latin typeface="Lato" panose="020F0502020204030203" pitchFamily="34" charset="0"/>
            </a:endParaRPr>
          </a:p>
          <a:p>
            <a:pPr marL="0" indent="0" algn="ctr">
              <a:buNone/>
            </a:pPr>
            <a:endParaRPr lang="en-GB" sz="3200" b="1" dirty="0">
              <a:solidFill>
                <a:schemeClr val="bg1"/>
              </a:solidFill>
              <a:latin typeface="Ikaros Sans Regular" panose="02000000000000000000" pitchFamily="2" charset="0"/>
            </a:endParaRPr>
          </a:p>
        </p:txBody>
      </p:sp>
    </p:spTree>
    <p:extLst>
      <p:ext uri="{BB962C8B-B14F-4D97-AF65-F5344CB8AC3E}">
        <p14:creationId xmlns:p14="http://schemas.microsoft.com/office/powerpoint/2010/main" val="368436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20296DE-2CB4-42F2-B487-7968B5DBF8B7}"/>
              </a:ext>
            </a:extLst>
          </p:cNvPr>
          <p:cNvSpPr txBox="1">
            <a:spLocks/>
          </p:cNvSpPr>
          <p:nvPr/>
        </p:nvSpPr>
        <p:spPr>
          <a:xfrm>
            <a:off x="108488" y="1825625"/>
            <a:ext cx="9357382" cy="4920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Ikaros Sans Regular" panose="02000000000000000000" pitchFamily="50"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Lato" panose="020F0502020204030203" pitchFamily="34" charset="0"/>
              </a:rPr>
              <a:t>Beware of Evaluation: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Evaluation can be a barrier to personal growth, positive evaluation can be as threatening in the long run as a negative one, since informing someone that they are good at something implies that you have the right to inform them they are bad at something.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The skill is to use the concept of empathy gratitude and appreciation.</a:t>
            </a:r>
            <a:endParaRPr kumimoji="0" lang="en-GB" sz="2800" b="0"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5" name="Picture 4" descr="Shape&#10;&#10;Description automatically generated with low confidence">
            <a:extLst>
              <a:ext uri="{FF2B5EF4-FFF2-40B4-BE49-F238E27FC236}">
                <a16:creationId xmlns:a16="http://schemas.microsoft.com/office/drawing/2014/main" id="{B0A0EAD1-CA95-4B53-B180-23092E426C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1495" y="2587752"/>
            <a:ext cx="3858768" cy="3858768"/>
          </a:xfrm>
          <a:prstGeom prst="rect">
            <a:avLst/>
          </a:prstGeom>
        </p:spPr>
      </p:pic>
    </p:spTree>
    <p:extLst>
      <p:ext uri="{BB962C8B-B14F-4D97-AF65-F5344CB8AC3E}">
        <p14:creationId xmlns:p14="http://schemas.microsoft.com/office/powerpoint/2010/main" val="2856127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452BDB-E66B-49A6-9A6C-ABAAC6CA0C0A}"/>
              </a:ext>
            </a:extLst>
          </p:cNvPr>
          <p:cNvPicPr>
            <a:picLocks noChangeAspect="1"/>
          </p:cNvPicPr>
          <p:nvPr/>
        </p:nvPicPr>
        <p:blipFill>
          <a:blip r:embed="rId2"/>
          <a:stretch>
            <a:fillRect/>
          </a:stretch>
        </p:blipFill>
        <p:spPr>
          <a:xfrm>
            <a:off x="0" y="1055984"/>
            <a:ext cx="11554029" cy="4849270"/>
          </a:xfrm>
          <a:prstGeom prst="rect">
            <a:avLst/>
          </a:prstGeom>
        </p:spPr>
      </p:pic>
      <p:sp>
        <p:nvSpPr>
          <p:cNvPr id="5" name="TextBox 4">
            <a:extLst>
              <a:ext uri="{FF2B5EF4-FFF2-40B4-BE49-F238E27FC236}">
                <a16:creationId xmlns:a16="http://schemas.microsoft.com/office/drawing/2014/main" id="{D5EC1FD4-C0A5-4ECF-8FD4-9F1D250AA60D}"/>
              </a:ext>
            </a:extLst>
          </p:cNvPr>
          <p:cNvSpPr txBox="1"/>
          <p:nvPr/>
        </p:nvSpPr>
        <p:spPr>
          <a:xfrm>
            <a:off x="941382" y="2390581"/>
            <a:ext cx="609490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Ikaros Sans Regular" panose="02000000000000000000" pitchFamily="50" charset="0"/>
                <a:ea typeface="+mn-ea"/>
                <a:cs typeface="+mn-cs"/>
              </a:rPr>
              <a:t>refers to the mind’s innate capacity to make sense of social experiences and implicitly know how to respond to them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516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extBox 2">
            <a:extLst>
              <a:ext uri="{FF2B5EF4-FFF2-40B4-BE49-F238E27FC236}">
                <a16:creationId xmlns:a16="http://schemas.microsoft.com/office/drawing/2014/main" id="{71654417-1E72-442E-F58A-D2ABCD8C736A}"/>
              </a:ext>
            </a:extLst>
          </p:cNvPr>
          <p:cNvGraphicFramePr/>
          <p:nvPr>
            <p:extLst>
              <p:ext uri="{D42A27DB-BD31-4B8C-83A1-F6EECF244321}">
                <p14:modId xmlns:p14="http://schemas.microsoft.com/office/powerpoint/2010/main" val="2854359544"/>
              </p:ext>
            </p:extLst>
          </p:nvPr>
        </p:nvGraphicFramePr>
        <p:xfrm>
          <a:off x="212140" y="599846"/>
          <a:ext cx="11689689" cy="6056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1098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4A405CD-DC28-4425-A604-3E5BAD5D25B8}"/>
              </a:ext>
            </a:extLst>
          </p:cNvPr>
          <p:cNvGraphicFramePr>
            <a:graphicFrameLocks/>
          </p:cNvGraphicFramePr>
          <p:nvPr/>
        </p:nvGraphicFramePr>
        <p:xfrm>
          <a:off x="707922" y="1697539"/>
          <a:ext cx="10353368" cy="45144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62810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2BD509-3EED-4EA9-8EA4-D094D587C6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80610" y="123773"/>
            <a:ext cx="11630780" cy="6610453"/>
          </a:xfrm>
        </p:spPr>
      </p:pic>
    </p:spTree>
    <p:extLst>
      <p:ext uri="{BB962C8B-B14F-4D97-AF65-F5344CB8AC3E}">
        <p14:creationId xmlns:p14="http://schemas.microsoft.com/office/powerpoint/2010/main" val="2533147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g standing in the snow&#10;&#10;Description automatically generated with low confidence">
            <a:extLst>
              <a:ext uri="{FF2B5EF4-FFF2-40B4-BE49-F238E27FC236}">
                <a16:creationId xmlns:a16="http://schemas.microsoft.com/office/drawing/2014/main" id="{8887194A-DD3A-4D69-AD0B-B961843892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sp>
        <p:nvSpPr>
          <p:cNvPr id="5" name="TextBox 4">
            <a:extLst>
              <a:ext uri="{FF2B5EF4-FFF2-40B4-BE49-F238E27FC236}">
                <a16:creationId xmlns:a16="http://schemas.microsoft.com/office/drawing/2014/main" id="{D1FAB301-A39A-495E-9481-E00071B936F2}"/>
              </a:ext>
            </a:extLst>
          </p:cNvPr>
          <p:cNvSpPr txBox="1"/>
          <p:nvPr/>
        </p:nvSpPr>
        <p:spPr>
          <a:xfrm>
            <a:off x="5309419" y="1592826"/>
            <a:ext cx="5368413" cy="4093428"/>
          </a:xfrm>
          <a:prstGeom prst="rect">
            <a:avLst/>
          </a:prstGeom>
          <a:noFill/>
        </p:spPr>
        <p:txBody>
          <a:bodyPr wrap="square" rtlCol="0">
            <a:spAutoFit/>
          </a:bodyPr>
          <a:lstStyle/>
          <a:p>
            <a:r>
              <a:rPr lang="en-GB" sz="2800" dirty="0">
                <a:latin typeface="Lato" panose="020F0502020204030203" pitchFamily="34" charset="0"/>
              </a:rPr>
              <a:t>Cotswold Chine School</a:t>
            </a:r>
          </a:p>
          <a:p>
            <a:r>
              <a:rPr lang="en-GB" sz="2800" dirty="0">
                <a:latin typeface="Lato" panose="020F0502020204030203" pitchFamily="34" charset="0"/>
              </a:rPr>
              <a:t>42 Residential placements</a:t>
            </a:r>
          </a:p>
          <a:p>
            <a:r>
              <a:rPr lang="en-GB" sz="2800" dirty="0">
                <a:latin typeface="Lato" panose="020F0502020204030203" pitchFamily="34" charset="0"/>
              </a:rPr>
              <a:t>18 Day placements</a:t>
            </a:r>
          </a:p>
          <a:p>
            <a:r>
              <a:rPr lang="en-GB" sz="2800" dirty="0">
                <a:latin typeface="Lato" panose="020F0502020204030203" pitchFamily="34" charset="0"/>
              </a:rPr>
              <a:t>Aged 7-19yrs</a:t>
            </a:r>
          </a:p>
          <a:p>
            <a:endParaRPr lang="en-GB" sz="2800" dirty="0">
              <a:latin typeface="Lato" panose="020F0502020204030203" pitchFamily="34" charset="0"/>
            </a:endParaRPr>
          </a:p>
          <a:p>
            <a:endParaRPr lang="en-GB" sz="2800" dirty="0">
              <a:latin typeface="Lato" panose="020F0502020204030203" pitchFamily="34" charset="0"/>
            </a:endParaRPr>
          </a:p>
          <a:p>
            <a:endParaRPr lang="en-GB" sz="2800" dirty="0">
              <a:latin typeface="Lato" panose="020F0502020204030203" pitchFamily="34" charset="0"/>
            </a:endParaRPr>
          </a:p>
          <a:p>
            <a:endParaRPr lang="en-GB" sz="2800" dirty="0">
              <a:latin typeface="Lato" panose="020F0502020204030203" pitchFamily="34" charset="0"/>
            </a:endParaRPr>
          </a:p>
          <a:p>
            <a:r>
              <a:rPr lang="en-GB" dirty="0">
                <a:latin typeface="Lato" panose="020F0502020204030203" pitchFamily="34" charset="0"/>
              </a:rPr>
              <a:t>Rosa and Stan school support dogs  in Cotswold Chine School Garden</a:t>
            </a:r>
          </a:p>
        </p:txBody>
      </p:sp>
    </p:spTree>
    <p:extLst>
      <p:ext uri="{BB962C8B-B14F-4D97-AF65-F5344CB8AC3E}">
        <p14:creationId xmlns:p14="http://schemas.microsoft.com/office/powerpoint/2010/main" val="2383488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E2E211A-7D0E-4E07-901F-1F2A85B19BB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84563" y="643467"/>
            <a:ext cx="5222873"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C571DF3-9724-4448-BB01-78D4C7416984}"/>
              </a:ext>
            </a:extLst>
          </p:cNvPr>
          <p:cNvPicPr>
            <a:picLocks noChangeAspect="1"/>
          </p:cNvPicPr>
          <p:nvPr/>
        </p:nvPicPr>
        <p:blipFill>
          <a:blip r:embed="rId4"/>
          <a:stretch>
            <a:fillRect/>
          </a:stretch>
        </p:blipFill>
        <p:spPr>
          <a:xfrm>
            <a:off x="2992866" y="5999772"/>
            <a:ext cx="6206266" cy="536494"/>
          </a:xfrm>
          <a:prstGeom prst="rect">
            <a:avLst/>
          </a:prstGeom>
        </p:spPr>
      </p:pic>
    </p:spTree>
    <p:extLst>
      <p:ext uri="{BB962C8B-B14F-4D97-AF65-F5344CB8AC3E}">
        <p14:creationId xmlns:p14="http://schemas.microsoft.com/office/powerpoint/2010/main" val="3943797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7FE257-A5AE-4731-8DD5-A8895B2E49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6095974" cy="4252522"/>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5999" y="-681"/>
            <a:ext cx="6096001" cy="4253215"/>
          </a:xfrm>
          <a:prstGeom prst="rect">
            <a:avLst/>
          </a:prstGeom>
        </p:spPr>
      </p:pic>
      <p:cxnSp>
        <p:nvCxnSpPr>
          <p:cNvPr id="9" name="Straight Connector 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1D25B842-3511-4967-9D9B-DCC139352D31}"/>
              </a:ext>
            </a:extLst>
          </p:cNvPr>
          <p:cNvSpPr>
            <a:spLocks noGrp="1"/>
          </p:cNvSpPr>
          <p:nvPr>
            <p:ph type="title"/>
          </p:nvPr>
        </p:nvSpPr>
        <p:spPr>
          <a:xfrm>
            <a:off x="131674" y="4856915"/>
            <a:ext cx="11286295" cy="1924273"/>
          </a:xfrm>
        </p:spPr>
        <p:txBody>
          <a:bodyPr>
            <a:normAutofit fontScale="90000"/>
          </a:bodyPr>
          <a:lstStyle/>
          <a:p>
            <a:r>
              <a:rPr lang="en-GB" sz="2200" dirty="0">
                <a:latin typeface="Lato" panose="020F0502020204030203" pitchFamily="34" charset="0"/>
              </a:rPr>
              <a:t>How is kindness valued at Novalis?</a:t>
            </a:r>
            <a:br>
              <a:rPr lang="en-GB" sz="2200" dirty="0">
                <a:latin typeface="Lato" panose="020F0502020204030203" pitchFamily="34" charset="0"/>
              </a:rPr>
            </a:br>
            <a:br>
              <a:rPr lang="en-GB" sz="2200" dirty="0">
                <a:latin typeface="Lato" panose="020F0502020204030203" pitchFamily="34" charset="0"/>
              </a:rPr>
            </a:br>
            <a:r>
              <a:rPr lang="en-GB" sz="2200" dirty="0">
                <a:latin typeface="Lato" panose="020F0502020204030203" pitchFamily="34" charset="0"/>
              </a:rPr>
              <a:t>I think a lot of us have found the pandemic has led us to think more about what really matters to us. </a:t>
            </a:r>
            <a:br>
              <a:rPr lang="en-GB" sz="2200" dirty="0">
                <a:latin typeface="Lato" panose="020F0502020204030203" pitchFamily="34" charset="0"/>
              </a:rPr>
            </a:br>
            <a:r>
              <a:rPr lang="en-GB" sz="2200" dirty="0">
                <a:latin typeface="Lato" panose="020F0502020204030203" pitchFamily="34" charset="0"/>
              </a:rPr>
              <a:t>In a national study two thirds of people stated this unprecedented time made people kinder. Perhaps because it was so difficult, people took more time to look after each other and noticed the small kindnesses that can make such a difference.</a:t>
            </a:r>
            <a:br>
              <a:rPr lang="en-GB" sz="2200" dirty="0"/>
            </a:br>
            <a:br>
              <a:rPr lang="en-GB" dirty="0"/>
            </a:br>
            <a:endParaRPr lang="en-GB" dirty="0"/>
          </a:p>
        </p:txBody>
      </p:sp>
    </p:spTree>
    <p:extLst>
      <p:ext uri="{BB962C8B-B14F-4D97-AF65-F5344CB8AC3E}">
        <p14:creationId xmlns:p14="http://schemas.microsoft.com/office/powerpoint/2010/main" val="376731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8FD91-A02C-4425-B54B-69729348813A}"/>
              </a:ext>
            </a:extLst>
          </p:cNvPr>
          <p:cNvSpPr>
            <a:spLocks noGrp="1"/>
          </p:cNvSpPr>
          <p:nvPr>
            <p:ph type="title"/>
          </p:nvPr>
        </p:nvSpPr>
        <p:spPr>
          <a:xfrm>
            <a:off x="4965430" y="629268"/>
            <a:ext cx="6586491" cy="1286160"/>
          </a:xfrm>
        </p:spPr>
        <p:txBody>
          <a:bodyPr anchor="b">
            <a:normAutofit/>
          </a:bodyPr>
          <a:lstStyle/>
          <a:p>
            <a:endParaRPr lang="en-GB"/>
          </a:p>
        </p:txBody>
      </p:sp>
      <p:sp>
        <p:nvSpPr>
          <p:cNvPr id="10" name="Content Placeholder 9">
            <a:extLst>
              <a:ext uri="{FF2B5EF4-FFF2-40B4-BE49-F238E27FC236}">
                <a16:creationId xmlns:a16="http://schemas.microsoft.com/office/drawing/2014/main" id="{931B6256-73E9-8066-19AE-F6F3C50C802D}"/>
              </a:ext>
            </a:extLst>
          </p:cNvPr>
          <p:cNvSpPr>
            <a:spLocks noGrp="1"/>
          </p:cNvSpPr>
          <p:nvPr>
            <p:ph idx="1"/>
          </p:nvPr>
        </p:nvSpPr>
        <p:spPr>
          <a:xfrm>
            <a:off x="16497123" y="6715137"/>
            <a:ext cx="2040160" cy="1291869"/>
          </a:xfrm>
        </p:spPr>
        <p:txBody>
          <a:bodyPr>
            <a:normAutofit/>
          </a:bodyPr>
          <a:lstStyle/>
          <a:p>
            <a:endParaRPr lang="en-US" sz="2000" dirty="0"/>
          </a:p>
        </p:txBody>
      </p:sp>
      <p:pic>
        <p:nvPicPr>
          <p:cNvPr id="6" name="Content Placeholder 5" descr="Text&#10;&#10;Description automatically generated">
            <a:extLst>
              <a:ext uri="{FF2B5EF4-FFF2-40B4-BE49-F238E27FC236}">
                <a16:creationId xmlns:a16="http://schemas.microsoft.com/office/drawing/2014/main" id="{30346912-3EAC-4FF7-82F0-54D6C9CF94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7ECFC"/>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C22E9D2-E91F-4150-8319-44018CB2AFE2}"/>
              </a:ext>
            </a:extLst>
          </p:cNvPr>
          <p:cNvSpPr>
            <a:spLocks noGrp="1"/>
          </p:cNvSpPr>
          <p:nvPr>
            <p:ph type="sldNum" sz="quarter" idx="12"/>
          </p:nvPr>
        </p:nvSpPr>
        <p:spPr>
          <a:xfrm>
            <a:off x="10167042" y="6356350"/>
            <a:ext cx="1186758" cy="365125"/>
          </a:xfrm>
        </p:spPr>
        <p:txBody>
          <a:bodyPr>
            <a:normAutofit/>
          </a:bodyPr>
          <a:lstStyle/>
          <a:p>
            <a:pPr>
              <a:spcAft>
                <a:spcPts val="600"/>
              </a:spcAft>
            </a:pPr>
            <a:fld id="{4E00E022-393E-4DBB-B0C8-F3D00D980756}" type="slidenum">
              <a:rPr lang="en-GB" smtClean="0"/>
              <a:pPr>
                <a:spcAft>
                  <a:spcPts val="600"/>
                </a:spcAft>
              </a:pPr>
              <a:t>32</a:t>
            </a:fld>
            <a:endParaRPr lang="en-GB"/>
          </a:p>
        </p:txBody>
      </p:sp>
      <p:pic>
        <p:nvPicPr>
          <p:cNvPr id="4098" name="58E6AF67-F2A4-4FB3-B5FE-513706860F8A">
            <a:extLst>
              <a:ext uri="{FF2B5EF4-FFF2-40B4-BE49-F238E27FC236}">
                <a16:creationId xmlns:a16="http://schemas.microsoft.com/office/drawing/2014/main" id="{635FDD6C-BA6B-43EF-96F5-C7F5AB7416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5591" y="11"/>
            <a:ext cx="7607552" cy="685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57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9E52-0BD6-4B16-A53B-2169B7D6543D}"/>
              </a:ext>
            </a:extLst>
          </p:cNvPr>
          <p:cNvSpPr>
            <a:spLocks noGrp="1"/>
          </p:cNvSpPr>
          <p:nvPr>
            <p:ph type="ctrTitle"/>
          </p:nvPr>
        </p:nvSpPr>
        <p:spPr>
          <a:xfrm>
            <a:off x="384863" y="695896"/>
            <a:ext cx="2946166" cy="6055626"/>
          </a:xfrm>
        </p:spPr>
        <p:txBody>
          <a:bodyPr/>
          <a:lstStyle/>
          <a:p>
            <a:pPr algn="ctr"/>
            <a:r>
              <a:rPr lang="en-GB" sz="2400" dirty="0">
                <a:solidFill>
                  <a:srgbClr val="002060"/>
                </a:solidFill>
                <a:latin typeface="Lato" panose="020F0502020204030203" pitchFamily="34" charset="0"/>
              </a:rPr>
              <a:t>Boys at the Workbench</a:t>
            </a:r>
            <a:br>
              <a:rPr lang="en-GB" sz="2400" dirty="0">
                <a:latin typeface="Lato" panose="020F0502020204030203" pitchFamily="34" charset="0"/>
              </a:rPr>
            </a:br>
            <a:br>
              <a:rPr lang="en-GB" dirty="0">
                <a:latin typeface="Ikaros Sans Regular" panose="02000000000000000000" pitchFamily="50" charset="0"/>
              </a:rPr>
            </a:br>
            <a:br>
              <a:rPr lang="en-GB" dirty="0">
                <a:latin typeface="Ikaros Sans Regular" panose="02000000000000000000" pitchFamily="50" charset="0"/>
              </a:rPr>
            </a:br>
            <a:br>
              <a:rPr lang="en-GB" dirty="0">
                <a:solidFill>
                  <a:schemeClr val="bg1"/>
                </a:solidFill>
                <a:latin typeface="Ikaros Sans Regular" panose="02000000000000000000" pitchFamily="50" charset="0"/>
              </a:rPr>
            </a:br>
            <a:br>
              <a:rPr lang="en-GB" dirty="0">
                <a:solidFill>
                  <a:schemeClr val="bg1"/>
                </a:solidFill>
                <a:latin typeface="Ikaros Sans Regular" panose="02000000000000000000" pitchFamily="50" charset="0"/>
              </a:rPr>
            </a:br>
            <a:br>
              <a:rPr lang="en-GB" dirty="0">
                <a:solidFill>
                  <a:schemeClr val="bg1"/>
                </a:solidFill>
                <a:latin typeface="Ikaros Sans Regular" panose="02000000000000000000" pitchFamily="50" charset="0"/>
              </a:rPr>
            </a:br>
            <a:br>
              <a:rPr lang="en-GB" dirty="0">
                <a:solidFill>
                  <a:schemeClr val="bg1"/>
                </a:solidFill>
                <a:latin typeface="Ikaros Sans Regular" panose="02000000000000000000" pitchFamily="50" charset="0"/>
              </a:rPr>
            </a:br>
            <a:br>
              <a:rPr lang="en-GB" dirty="0">
                <a:solidFill>
                  <a:schemeClr val="bg1"/>
                </a:solidFill>
                <a:latin typeface="Ikaros Sans Regular" panose="02000000000000000000" pitchFamily="50" charset="0"/>
              </a:rPr>
            </a:br>
            <a:br>
              <a:rPr lang="en-GB" dirty="0">
                <a:solidFill>
                  <a:schemeClr val="bg1"/>
                </a:solidFill>
                <a:latin typeface="Ikaros Sans Regular" panose="02000000000000000000" pitchFamily="50" charset="0"/>
              </a:rPr>
            </a:br>
            <a:br>
              <a:rPr lang="en-GB" dirty="0">
                <a:solidFill>
                  <a:schemeClr val="bg1"/>
                </a:solidFill>
                <a:latin typeface="Ikaros Sans Regular" panose="02000000000000000000" pitchFamily="50" charset="0"/>
              </a:rPr>
            </a:br>
            <a:endParaRPr lang="en-GB" dirty="0"/>
          </a:p>
        </p:txBody>
      </p:sp>
      <p:pic>
        <p:nvPicPr>
          <p:cNvPr id="2050" name="30FB384D-5A5F-4D3D-A6F0-CAA9E7910E29">
            <a:extLst>
              <a:ext uri="{FF2B5EF4-FFF2-40B4-BE49-F238E27FC236}">
                <a16:creationId xmlns:a16="http://schemas.microsoft.com/office/drawing/2014/main" id="{622B0185-CFA7-4245-964F-F2204AFE62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10118" y="238696"/>
            <a:ext cx="8507476" cy="638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2CC003A-6BED-4608-AF31-9F0C2C7F78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255" y="5843589"/>
            <a:ext cx="4318397" cy="907933"/>
          </a:xfrm>
          <a:prstGeom prst="rect">
            <a:avLst/>
          </a:prstGeom>
        </p:spPr>
      </p:pic>
    </p:spTree>
    <p:extLst>
      <p:ext uri="{BB962C8B-B14F-4D97-AF65-F5344CB8AC3E}">
        <p14:creationId xmlns:p14="http://schemas.microsoft.com/office/powerpoint/2010/main" val="2369274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0750784-5680-40FB-A6CE-F56B72452C2B}"/>
              </a:ext>
            </a:extLst>
          </p:cNvPr>
          <p:cNvSpPr txBox="1">
            <a:spLocks/>
          </p:cNvSpPr>
          <p:nvPr/>
        </p:nvSpPr>
        <p:spPr>
          <a:xfrm>
            <a:off x="204826" y="160934"/>
            <a:ext cx="10724693" cy="655441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Lato" panose="020F0502020204030203" pitchFamily="34" charset="0"/>
            </a:endParaRP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r>
              <a:rPr lang="en-US" sz="3500" b="1" dirty="0">
                <a:solidFill>
                  <a:srgbClr val="002060"/>
                </a:solidFill>
                <a:latin typeface="Lato" panose="020F0502020204030203" pitchFamily="34" charset="0"/>
              </a:rPr>
              <a:t>Boys at the workbench Project</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Lato" panose="020F0502020204030203" pitchFamily="34" charset="0"/>
            </a:endParaRP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r>
              <a:rPr kumimoji="0" lang="en-US" sz="2400" b="0" i="0" u="none" strike="noStrike" kern="1200" cap="none" spc="0" normalizeH="0" baseline="0" noProof="0" dirty="0">
                <a:ln>
                  <a:noFill/>
                </a:ln>
                <a:solidFill>
                  <a:sysClr val="window" lastClr="FFFFFF"/>
                </a:solidFill>
                <a:effectLst/>
                <a:uLnTx/>
                <a:uFillTx/>
                <a:latin typeface="Lato" panose="020F0502020204030203" pitchFamily="34" charset="0"/>
              </a:rPr>
              <a:t>Young men distressed or even depressed by major life transitions may express aspects of this state in irritation, aggression and sometimes violence against themselves or others. </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Lato" panose="020F0502020204030203" pitchFamily="34" charset="0"/>
            </a:endParaRP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r>
              <a:rPr kumimoji="0" lang="en-US" sz="2400" b="0" i="0" u="none" strike="noStrike" kern="1200" cap="none" spc="0" normalizeH="0" baseline="0" noProof="0" dirty="0">
                <a:ln>
                  <a:noFill/>
                </a:ln>
                <a:solidFill>
                  <a:sysClr val="window" lastClr="FFFFFF"/>
                </a:solidFill>
                <a:effectLst/>
                <a:uLnTx/>
                <a:uFillTx/>
                <a:latin typeface="Lato" panose="020F0502020204030203" pitchFamily="34" charset="0"/>
              </a:rPr>
              <a:t>Our aim is to provide activities and experiences where they  can regain a sense of meaning, direction and purpose.</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r>
              <a:rPr kumimoji="0" lang="en-US" sz="2400" b="0" i="0" u="none" strike="noStrike" kern="1200" cap="none" spc="0" normalizeH="0" baseline="0" noProof="0" dirty="0">
                <a:ln>
                  <a:noFill/>
                </a:ln>
                <a:solidFill>
                  <a:sysClr val="window" lastClr="FFFFFF"/>
                </a:solidFill>
                <a:effectLst/>
                <a:uLnTx/>
                <a:uFillTx/>
                <a:latin typeface="Lato" panose="020F0502020204030203" pitchFamily="34" charset="0"/>
              </a:rPr>
              <a:t>Group projects that benefit others creates a sense of moral purpose and meaning, difficulties can be discussed in a less intrusion way.</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Lato" panose="020F0502020204030203" pitchFamily="34" charset="0"/>
            </a:endParaRP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r>
              <a:rPr lang="en-US" sz="2400" dirty="0">
                <a:solidFill>
                  <a:sysClr val="window" lastClr="FFFFFF"/>
                </a:solidFill>
                <a:latin typeface="Lato" panose="020F0502020204030203" pitchFamily="34" charset="0"/>
              </a:rPr>
              <a:t>An extension of our </a:t>
            </a:r>
            <a:r>
              <a:rPr lang="en-US" sz="2400" u="sng" dirty="0">
                <a:solidFill>
                  <a:sysClr val="window" lastClr="FFFFFF"/>
                </a:solidFill>
                <a:latin typeface="Lato" panose="020F0502020204030203" pitchFamily="34" charset="0"/>
              </a:rPr>
              <a:t>Time In not Time out approach to working with young people</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endParaRPr kumimoji="0" lang="en-US" sz="2400" b="0" i="0" u="sng" strike="noStrike" kern="1200" cap="none" spc="0" normalizeH="0" baseline="0" noProof="0" dirty="0">
              <a:ln>
                <a:noFill/>
              </a:ln>
              <a:solidFill>
                <a:sysClr val="window" lastClr="FFFFFF"/>
              </a:solidFill>
              <a:effectLst/>
              <a:uLnTx/>
              <a:uFillTx/>
              <a:latin typeface="Lato" panose="020F0502020204030203" pitchFamily="34" charset="0"/>
            </a:endParaRPr>
          </a:p>
          <a:p>
            <a:pPr marL="0" marR="0" lvl="0" indent="0" algn="ctr"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r>
              <a:rPr kumimoji="0" lang="en-US" sz="3200" b="0" i="1" u="sng" strike="noStrike" kern="1200" cap="none" spc="0" normalizeH="0" baseline="0" noProof="0" dirty="0">
                <a:ln>
                  <a:noFill/>
                </a:ln>
                <a:solidFill>
                  <a:srgbClr val="FFFF00"/>
                </a:solidFill>
                <a:effectLst/>
                <a:uLnTx/>
                <a:uFillTx/>
                <a:latin typeface="Lato" panose="020F0502020204030203" pitchFamily="34" charset="0"/>
              </a:rPr>
              <a:t>A sense of being, belonging and becoming.</a:t>
            </a:r>
          </a:p>
          <a:p>
            <a:pPr marL="0" marR="0" lvl="0" indent="0" algn="ctr"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endParaRPr kumimoji="0" lang="en-US" sz="3200" b="0" i="1" u="sng" strike="noStrike" kern="1200" cap="none" spc="0" normalizeH="0" baseline="0" noProof="0" dirty="0">
              <a:ln>
                <a:noFill/>
              </a:ln>
              <a:solidFill>
                <a:srgbClr val="FFFF00"/>
              </a:solidFill>
              <a:effectLst/>
              <a:uLnTx/>
              <a:uFillTx/>
              <a:latin typeface="Lato" panose="020F0502020204030203" pitchFamily="34" charset="0"/>
            </a:endParaRPr>
          </a:p>
          <a:p>
            <a:pPr marL="0" indent="0" algn="ctr">
              <a:lnSpc>
                <a:spcPct val="100000"/>
              </a:lnSpc>
              <a:spcBef>
                <a:spcPct val="20000"/>
              </a:spcBef>
              <a:buClr>
                <a:srgbClr val="31B6FD"/>
              </a:buClr>
              <a:buSzPct val="100000"/>
              <a:buNone/>
              <a:defRPr/>
            </a:pPr>
            <a:r>
              <a:rPr lang="en-US" sz="1900" i="1" u="sng" dirty="0">
                <a:solidFill>
                  <a:srgbClr val="002060"/>
                </a:solidFill>
                <a:latin typeface="Lato" panose="020F0502020204030203" pitchFamily="34" charset="0"/>
              </a:rPr>
              <a:t>Raphael et al 1999, &amp; </a:t>
            </a:r>
            <a:r>
              <a:rPr kumimoji="0" lang="en-US" sz="1900" b="1" i="0" u="none" strike="noStrike" kern="1200" cap="none" spc="0" normalizeH="0" baseline="0" noProof="0" dirty="0">
                <a:ln>
                  <a:noFill/>
                </a:ln>
                <a:solidFill>
                  <a:srgbClr val="002060"/>
                </a:solidFill>
                <a:effectLst/>
                <a:uLnTx/>
                <a:uFillTx/>
                <a:latin typeface="Ikaros Sans Regular" panose="02000000000000000000" pitchFamily="50" charset="0"/>
                <a:ea typeface="+mn-ea"/>
                <a:cs typeface="+mn-cs"/>
              </a:rPr>
              <a:t>Cochran, S. V., &amp; Rabinowitz, F. E. (2000).</a:t>
            </a:r>
            <a:endParaRPr kumimoji="0" lang="en-AU" sz="1900" b="0" i="0" u="none" strike="noStrike" kern="1200" cap="none" spc="0" normalizeH="0" baseline="0" noProof="0" dirty="0">
              <a:ln>
                <a:noFill/>
              </a:ln>
              <a:solidFill>
                <a:srgbClr val="002060"/>
              </a:solidFill>
              <a:effectLst/>
              <a:uLnTx/>
              <a:uFillTx/>
              <a:latin typeface="Ikaros Sans Regular" panose="02000000000000000000" pitchFamily="50" charset="0"/>
              <a:ea typeface="+mn-ea"/>
              <a:cs typeface="+mn-cs"/>
            </a:endParaRPr>
          </a:p>
          <a:p>
            <a:pPr marL="0" marR="0" lvl="0" indent="0" algn="ctr"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endParaRPr kumimoji="0" lang="en-US" sz="3200" b="0" i="1" u="sng" strike="noStrike" kern="1200" cap="none" spc="0" normalizeH="0" baseline="0" noProof="0" dirty="0">
              <a:ln>
                <a:noFill/>
              </a:ln>
              <a:solidFill>
                <a:srgbClr val="FFFF00"/>
              </a:solidFill>
              <a:effectLst/>
              <a:uLnTx/>
              <a:uFillTx/>
              <a:latin typeface="Lato" panose="020F0502020204030203" pitchFamily="34" charset="0"/>
            </a:endParaRP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807532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imeline&#10;&#10;Description automatically generated">
            <a:extLst>
              <a:ext uri="{FF2B5EF4-FFF2-40B4-BE49-F238E27FC236}">
                <a16:creationId xmlns:a16="http://schemas.microsoft.com/office/drawing/2014/main" id="{F9502E09-DBBF-427C-ABB0-2C6454510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4365"/>
            <a:ext cx="4418676" cy="6537110"/>
          </a:xfrm>
          <a:prstGeom prst="rect">
            <a:avLst/>
          </a:prstGeom>
          <a:effectLst/>
        </p:spPr>
      </p:pic>
      <p:sp>
        <p:nvSpPr>
          <p:cNvPr id="4" name="Slide Number Placeholder 3">
            <a:extLst>
              <a:ext uri="{FF2B5EF4-FFF2-40B4-BE49-F238E27FC236}">
                <a16:creationId xmlns:a16="http://schemas.microsoft.com/office/drawing/2014/main" id="{98251CCD-F8B4-44E7-A7A5-ABA599CED5A6}"/>
              </a:ext>
            </a:extLst>
          </p:cNvPr>
          <p:cNvSpPr>
            <a:spLocks noGrp="1"/>
          </p:cNvSpPr>
          <p:nvPr>
            <p:ph type="sldNum" sz="quarter" idx="12"/>
          </p:nvPr>
        </p:nvSpPr>
        <p:spPr>
          <a:xfrm>
            <a:off x="10167042" y="6356350"/>
            <a:ext cx="1186758" cy="365125"/>
          </a:xfrm>
        </p:spPr>
        <p:txBody>
          <a:bodyPr>
            <a:normAutofit/>
          </a:bodyPr>
          <a:lstStyle/>
          <a:p>
            <a:pPr>
              <a:spcAft>
                <a:spcPts val="600"/>
              </a:spcAft>
            </a:pPr>
            <a:fld id="{4E00E022-393E-4DBB-B0C8-F3D00D980756}" type="slidenum">
              <a:rPr lang="en-GB" smtClean="0"/>
              <a:pPr>
                <a:spcAft>
                  <a:spcPts val="600"/>
                </a:spcAft>
              </a:pPr>
              <a:t>35</a:t>
            </a:fld>
            <a:endParaRPr lang="en-GB"/>
          </a:p>
        </p:txBody>
      </p:sp>
      <p:pic>
        <p:nvPicPr>
          <p:cNvPr id="1026" name="A699A735-A270-4810-9E7C-DF0C5FF44119">
            <a:extLst>
              <a:ext uri="{FF2B5EF4-FFF2-40B4-BE49-F238E27FC236}">
                <a16:creationId xmlns:a16="http://schemas.microsoft.com/office/drawing/2014/main" id="{F185B45C-3435-462E-9D51-04A2B29964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8677" y="136525"/>
            <a:ext cx="7548715" cy="566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803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29DD65-81FF-47B0-9F48-A825E7546737}"/>
              </a:ext>
            </a:extLst>
          </p:cNvPr>
          <p:cNvSpPr>
            <a:spLocks noGrp="1"/>
          </p:cNvSpPr>
          <p:nvPr>
            <p:ph type="ctrTitle"/>
          </p:nvPr>
        </p:nvSpPr>
        <p:spPr>
          <a:xfrm>
            <a:off x="674237" y="914400"/>
            <a:ext cx="3657600" cy="2887579"/>
          </a:xfrm>
        </p:spPr>
        <p:txBody>
          <a:bodyPr vert="horz" lIns="91440" tIns="45720" rIns="91440" bIns="45720" rtlCol="0" anchor="b">
            <a:normAutofit/>
          </a:bodyPr>
          <a:lstStyle/>
          <a:p>
            <a:pPr algn="ctr">
              <a:lnSpc>
                <a:spcPct val="90000"/>
              </a:lnSpc>
              <a:spcBef>
                <a:spcPct val="0"/>
              </a:spcBef>
            </a:pPr>
            <a:r>
              <a:rPr lang="en-US" sz="4800" kern="1200" dirty="0">
                <a:solidFill>
                  <a:srgbClr val="FFFFFF"/>
                </a:solidFill>
                <a:latin typeface="Lato" panose="020F0502020204030203" pitchFamily="34" charset="0"/>
              </a:rPr>
              <a:t>Kindness</a:t>
            </a:r>
            <a:br>
              <a:rPr lang="en-US" sz="4800" dirty="0">
                <a:solidFill>
                  <a:srgbClr val="FFFFFF"/>
                </a:solidFill>
                <a:latin typeface="Lato" panose="020F0502020204030203" pitchFamily="34" charset="0"/>
              </a:rPr>
            </a:br>
            <a:r>
              <a:rPr lang="en-US" sz="4800" dirty="0">
                <a:solidFill>
                  <a:srgbClr val="FFFFFF"/>
                </a:solidFill>
                <a:latin typeface="Lato" panose="020F0502020204030203" pitchFamily="34" charset="0"/>
              </a:rPr>
              <a:t>Altruistic and Strategic</a:t>
            </a:r>
            <a:endParaRPr lang="en-US" sz="4800" kern="1200" dirty="0">
              <a:solidFill>
                <a:srgbClr val="FFFFFF"/>
              </a:solidFill>
              <a:latin typeface="Lato" panose="020F0502020204030203" pitchFamily="34" charset="0"/>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42344782-6A77-4DCF-902C-304031F847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6079" y="392481"/>
            <a:ext cx="6530148" cy="6073037"/>
          </a:xfrm>
          <a:prstGeom prst="rect">
            <a:avLst/>
          </a:prstGeom>
        </p:spPr>
      </p:pic>
    </p:spTree>
    <p:extLst>
      <p:ext uri="{BB962C8B-B14F-4D97-AF65-F5344CB8AC3E}">
        <p14:creationId xmlns:p14="http://schemas.microsoft.com/office/powerpoint/2010/main" val="2401573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3736-BDFC-46DF-AC38-D0114113CCFC}"/>
              </a:ext>
            </a:extLst>
          </p:cNvPr>
          <p:cNvSpPr>
            <a:spLocks noGrp="1"/>
          </p:cNvSpPr>
          <p:nvPr>
            <p:ph type="ctrTitle"/>
          </p:nvPr>
        </p:nvSpPr>
        <p:spPr>
          <a:xfrm>
            <a:off x="235974" y="5479026"/>
            <a:ext cx="8723672" cy="825910"/>
          </a:xfrm>
        </p:spPr>
        <p:txBody>
          <a:bodyPr/>
          <a:lstStyle/>
          <a:p>
            <a:r>
              <a:rPr lang="en-GB" sz="2800" dirty="0">
                <a:solidFill>
                  <a:srgbClr val="002060"/>
                </a:solidFill>
                <a:effectLst/>
                <a:latin typeface="Lato" panose="020F0502020204030203" pitchFamily="34" charset="0"/>
                <a:ea typeface="Calibri" panose="020F0502020204030204" pitchFamily="34" charset="0"/>
                <a:cs typeface="Times New Roman" panose="02020603050405020304" pitchFamily="18" charset="0"/>
              </a:rPr>
              <a:t>Being Nice To Someone Literally Makes Your Brain Light Up</a:t>
            </a:r>
            <a:br>
              <a:rPr lang="en-GB" sz="1800" dirty="0">
                <a:solidFill>
                  <a:srgbClr val="002060"/>
                </a:solidFill>
                <a:effectLst/>
                <a:latin typeface="Lato" panose="020F0502020204030203" pitchFamily="34" charset="0"/>
                <a:ea typeface="Calibri" panose="020F0502020204030204" pitchFamily="34" charset="0"/>
                <a:cs typeface="Times New Roman" panose="02020603050405020304" pitchFamily="18" charset="0"/>
              </a:rPr>
            </a:br>
            <a:br>
              <a:rPr lang="en-GB" sz="1800" dirty="0">
                <a:effectLst/>
                <a:latin typeface="Lato" panose="020F0502020204030203" pitchFamily="34" charset="0"/>
                <a:ea typeface="Calibri" panose="020F0502020204030204" pitchFamily="34" charset="0"/>
                <a:cs typeface="Times New Roman" panose="02020603050405020304" pitchFamily="18" charset="0"/>
              </a:rPr>
            </a:br>
            <a:br>
              <a:rPr lang="en-GB" sz="1800" dirty="0">
                <a:effectLst/>
                <a:latin typeface="Lato" panose="020F0502020204030203" pitchFamily="34" charset="0"/>
                <a:ea typeface="Calibri" panose="020F0502020204030204" pitchFamily="34" charset="0"/>
                <a:cs typeface="Times New Roman" panose="02020603050405020304" pitchFamily="18" charset="0"/>
              </a:rPr>
            </a:br>
            <a:br>
              <a:rPr lang="en-GB" sz="1800" dirty="0">
                <a:effectLst/>
                <a:latin typeface="Lato" panose="020F0502020204030203" pitchFamily="34" charset="0"/>
                <a:ea typeface="Calibri" panose="020F0502020204030204" pitchFamily="34" charset="0"/>
                <a:cs typeface="Times New Roman" panose="02020603050405020304" pitchFamily="18" charset="0"/>
              </a:rPr>
            </a:br>
            <a:r>
              <a:rPr lang="en-GB" dirty="0">
                <a:solidFill>
                  <a:srgbClr val="002060"/>
                </a:solidFill>
                <a:effectLst/>
                <a:latin typeface="Lato" panose="020F0502020204030203" pitchFamily="34" charset="0"/>
                <a:ea typeface="Calibri" panose="020F0502020204030204" pitchFamily="34" charset="0"/>
                <a:cs typeface="Times New Roman" panose="02020603050405020304" pitchFamily="18" charset="0"/>
              </a:rPr>
              <a:t>Altruistic</a:t>
            </a:r>
            <a:br>
              <a:rPr lang="en-GB" b="0" dirty="0">
                <a:effectLst/>
                <a:latin typeface="Lato" panose="020F0502020204030203" pitchFamily="34" charset="0"/>
                <a:ea typeface="Calibri" panose="020F0502020204030204" pitchFamily="34" charset="0"/>
                <a:cs typeface="Times New Roman" panose="02020603050405020304" pitchFamily="18" charset="0"/>
              </a:rPr>
            </a:br>
            <a:r>
              <a:rPr lang="en-GB" b="0" i="0" dirty="0">
                <a:effectLst/>
                <a:latin typeface="Lato" panose="020F0502020204030203" pitchFamily="34" charset="0"/>
              </a:rPr>
              <a:t>kindness</a:t>
            </a:r>
            <a:r>
              <a:rPr lang="en-GB" b="0" dirty="0">
                <a:latin typeface="Lato" panose="020F0502020204030203" pitchFamily="34" charset="0"/>
              </a:rPr>
              <a:t> </a:t>
            </a:r>
            <a:r>
              <a:rPr lang="en-GB" b="0" i="0" dirty="0">
                <a:effectLst/>
                <a:latin typeface="Lato" panose="020F0502020204030203" pitchFamily="34" charset="0"/>
              </a:rPr>
              <a:t>refers to a selfless act of kindness, like paying for someone else’s meal or helping someone carry their shopping. </a:t>
            </a:r>
            <a:br>
              <a:rPr lang="en-GB" b="0" i="0" dirty="0">
                <a:effectLst/>
                <a:latin typeface="Lato" panose="020F0502020204030203" pitchFamily="34" charset="0"/>
              </a:rPr>
            </a:br>
            <a:br>
              <a:rPr lang="en-GB" b="0" i="0" dirty="0">
                <a:effectLst/>
                <a:latin typeface="Lato" panose="020F0502020204030203" pitchFamily="34" charset="0"/>
              </a:rPr>
            </a:br>
            <a:r>
              <a:rPr lang="en-GB" b="0" i="0" dirty="0">
                <a:effectLst/>
                <a:latin typeface="Lato" panose="020F0502020204030203" pitchFamily="34" charset="0"/>
              </a:rPr>
              <a:t>However, if you know you will meet again, your kindness may be perceived as strategic, even in cases when it is not. Strategic kindness is termed “Instrumental </a:t>
            </a:r>
            <a:r>
              <a:rPr lang="en-GB" b="0" dirty="0">
                <a:latin typeface="Lato" panose="020F0502020204030203" pitchFamily="34" charset="0"/>
              </a:rPr>
              <a:t>R</a:t>
            </a:r>
            <a:r>
              <a:rPr lang="en-GB" b="0" i="0" dirty="0">
                <a:effectLst/>
                <a:latin typeface="Lato" panose="020F0502020204030203" pitchFamily="34" charset="0"/>
              </a:rPr>
              <a:t>eciprocity” or “Strategic </a:t>
            </a:r>
            <a:r>
              <a:rPr lang="en-GB" b="0" dirty="0">
                <a:latin typeface="Lato" panose="020F0502020204030203" pitchFamily="34" charset="0"/>
              </a:rPr>
              <a:t>R</a:t>
            </a:r>
            <a:r>
              <a:rPr lang="en-GB" b="0" i="0" dirty="0">
                <a:effectLst/>
                <a:latin typeface="Lato" panose="020F0502020204030203" pitchFamily="34" charset="0"/>
              </a:rPr>
              <a:t>eciprocity”  </a:t>
            </a:r>
            <a:br>
              <a:rPr lang="en-GB" b="0" i="0" dirty="0">
                <a:effectLst/>
                <a:latin typeface="Lato" panose="020F0502020204030203" pitchFamily="34" charset="0"/>
              </a:rPr>
            </a:br>
            <a:r>
              <a:rPr lang="en-GB" b="0" i="0" dirty="0">
                <a:effectLst/>
                <a:latin typeface="Lato" panose="020F0502020204030203" pitchFamily="34" charset="0"/>
              </a:rPr>
              <a:t> Sobel, 2005, Cabral et al., 2014 ).</a:t>
            </a:r>
            <a:br>
              <a:rPr lang="en-GB" b="0" i="0" dirty="0">
                <a:effectLst/>
                <a:latin typeface="Lato" panose="020F0502020204030203" pitchFamily="34" charset="0"/>
              </a:rPr>
            </a:br>
            <a:br>
              <a:rPr lang="en-GB" b="0" dirty="0">
                <a:effectLst/>
                <a:latin typeface="Lato" panose="020F0502020204030203" pitchFamily="34" charset="0"/>
                <a:ea typeface="Calibri" panose="020F0502020204030204" pitchFamily="34" charset="0"/>
                <a:cs typeface="Times New Roman" panose="02020603050405020304" pitchFamily="18" charset="0"/>
              </a:rPr>
            </a:br>
            <a:r>
              <a:rPr lang="en-GB" dirty="0">
                <a:solidFill>
                  <a:srgbClr val="002060"/>
                </a:solidFill>
                <a:effectLst/>
                <a:latin typeface="Lato" panose="020F0502020204030203" pitchFamily="34" charset="0"/>
                <a:ea typeface="Calibri" panose="020F0502020204030204" pitchFamily="34" charset="0"/>
                <a:cs typeface="Times New Roman" panose="02020603050405020304" pitchFamily="18" charset="0"/>
              </a:rPr>
              <a:t>Strategic kindness, </a:t>
            </a:r>
            <a:br>
              <a:rPr lang="en-GB" dirty="0">
                <a:effectLst/>
                <a:latin typeface="Lato" panose="020F0502020204030203" pitchFamily="34" charset="0"/>
                <a:ea typeface="Calibri" panose="020F0502020204030204" pitchFamily="34" charset="0"/>
                <a:cs typeface="Times New Roman" panose="02020603050405020304" pitchFamily="18" charset="0"/>
              </a:rPr>
            </a:br>
            <a:r>
              <a:rPr lang="en-GB" b="0" dirty="0">
                <a:latin typeface="Lato" panose="020F0502020204030203" pitchFamily="34" charset="0"/>
                <a:ea typeface="Calibri" panose="020F0502020204030204" pitchFamily="34" charset="0"/>
                <a:cs typeface="Times New Roman" panose="02020603050405020304" pitchFamily="18" charset="0"/>
              </a:rPr>
              <a:t>L</a:t>
            </a:r>
            <a:r>
              <a:rPr lang="en-GB" b="0" dirty="0">
                <a:effectLst/>
                <a:latin typeface="Lato" panose="020F0502020204030203" pitchFamily="34" charset="0"/>
                <a:ea typeface="Calibri" panose="020F0502020204030204" pitchFamily="34" charset="0"/>
                <a:cs typeface="Times New Roman" panose="02020603050405020304" pitchFamily="18" charset="0"/>
              </a:rPr>
              <a:t>ights up a whole spectrum of the brain. It activates parts of our cortex, which is involved in mood, making us feel positive</a:t>
            </a:r>
            <a:r>
              <a:rPr lang="en-GB" b="0" dirty="0">
                <a:latin typeface="Lato" panose="020F0502020204030203" pitchFamily="34" charset="0"/>
                <a:ea typeface="Calibri" panose="020F0502020204030204" pitchFamily="34" charset="0"/>
                <a:cs typeface="Times New Roman" panose="02020603050405020304" pitchFamily="18" charset="0"/>
              </a:rPr>
              <a:t>, if we are being positive and generous we also activate  t</a:t>
            </a:r>
            <a:r>
              <a:rPr lang="en-GB" b="0" dirty="0">
                <a:effectLst/>
                <a:latin typeface="Lato" panose="020F0502020204030203" pitchFamily="34" charset="0"/>
                <a:ea typeface="Calibri" panose="020F0502020204030204" pitchFamily="34" charset="0"/>
                <a:cs typeface="Times New Roman" panose="02020603050405020304" pitchFamily="18" charset="0"/>
              </a:rPr>
              <a:t>he ventromedial prefrontal cortex, which affects our decision-making and is a crucial part of making empathetic decisions that bond us to others.</a:t>
            </a:r>
            <a:endParaRPr lang="en-GB" dirty="0">
              <a:latin typeface="Lato" panose="020F0502020204030203" pitchFamily="34" charset="0"/>
            </a:endParaRPr>
          </a:p>
        </p:txBody>
      </p:sp>
      <p:pic>
        <p:nvPicPr>
          <p:cNvPr id="3" name="Picture 2" descr="A picture containing aircraft, accessory&#10;&#10;Description automatically generated">
            <a:extLst>
              <a:ext uri="{FF2B5EF4-FFF2-40B4-BE49-F238E27FC236}">
                <a16:creationId xmlns:a16="http://schemas.microsoft.com/office/drawing/2014/main" id="{213BC10B-04D7-49E3-96B8-6FE038EEFF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59817" y="3408727"/>
            <a:ext cx="2896209" cy="2896209"/>
          </a:xfrm>
          <a:prstGeom prst="rect">
            <a:avLst/>
          </a:prstGeom>
        </p:spPr>
      </p:pic>
    </p:spTree>
    <p:extLst>
      <p:ext uri="{BB962C8B-B14F-4D97-AF65-F5344CB8AC3E}">
        <p14:creationId xmlns:p14="http://schemas.microsoft.com/office/powerpoint/2010/main" val="3127279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Logo, company name&#10;&#10;Description automatically generated with medium confidence">
            <a:extLst>
              <a:ext uri="{FF2B5EF4-FFF2-40B4-BE49-F238E27FC236}">
                <a16:creationId xmlns:a16="http://schemas.microsoft.com/office/drawing/2014/main" id="{C27096D4-ABA9-4A5D-A70B-92B64839201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71557" y="315716"/>
            <a:ext cx="5848886"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D072F3-49DC-4753-BE5B-6047B9E74F18}"/>
              </a:ext>
            </a:extLst>
          </p:cNvPr>
          <p:cNvSpPr txBox="1"/>
          <p:nvPr/>
        </p:nvSpPr>
        <p:spPr>
          <a:xfrm>
            <a:off x="237203" y="6000189"/>
            <a:ext cx="11717593" cy="584775"/>
          </a:xfrm>
          <a:prstGeom prst="rect">
            <a:avLst/>
          </a:prstGeom>
          <a:noFill/>
        </p:spPr>
        <p:txBody>
          <a:bodyPr wrap="square" rtlCol="0">
            <a:spAutoFit/>
          </a:bodyPr>
          <a:lstStyle/>
          <a:p>
            <a:pPr algn="ctr"/>
            <a:r>
              <a:rPr lang="en-GB" sz="1600" b="1" dirty="0">
                <a:solidFill>
                  <a:srgbClr val="000000"/>
                </a:solidFill>
                <a:effectLst/>
                <a:latin typeface="Lato" panose="020F0502020204030203" pitchFamily="34" charset="0"/>
                <a:ea typeface="Times New Roman" panose="02020603050405020304" pitchFamily="18" charset="0"/>
              </a:rPr>
              <a:t>Empathy is a skill like any other human skill. If you get a chance to practice, you can get better at it.</a:t>
            </a:r>
            <a:endParaRPr lang="en-GB" sz="1600" dirty="0">
              <a:effectLst/>
              <a:latin typeface="Lato" panose="020F0502020204030203" pitchFamily="34" charset="0"/>
              <a:ea typeface="Calibri" panose="020F0502020204030204" pitchFamily="34" charset="0"/>
            </a:endParaRPr>
          </a:p>
          <a:p>
            <a:pPr algn="ctr"/>
            <a:r>
              <a:rPr lang="en-GB" sz="1600" dirty="0">
                <a:solidFill>
                  <a:srgbClr val="000000"/>
                </a:solidFill>
                <a:effectLst/>
                <a:latin typeface="Lato" panose="020F0502020204030203" pitchFamily="34" charset="0"/>
                <a:ea typeface="Times New Roman" panose="02020603050405020304" pitchFamily="18" charset="0"/>
              </a:rPr>
              <a:t> </a:t>
            </a:r>
            <a:r>
              <a:rPr lang="en-GB" sz="1600" b="1" dirty="0">
                <a:solidFill>
                  <a:srgbClr val="000000"/>
                </a:solidFill>
                <a:effectLst/>
                <a:latin typeface="Lato" panose="020F0502020204030203" pitchFamily="34" charset="0"/>
                <a:ea typeface="Times New Roman" panose="02020603050405020304" pitchFamily="18" charset="0"/>
              </a:rPr>
              <a:t>Simon Baron Cohen</a:t>
            </a:r>
            <a:endParaRPr lang="en-GB" sz="1600" dirty="0">
              <a:effectLst/>
              <a:latin typeface="Lato" panose="020F0502020204030203" pitchFamily="34" charset="0"/>
              <a:ea typeface="Calibri" panose="020F0502020204030204" pitchFamily="34" charset="0"/>
            </a:endParaRPr>
          </a:p>
        </p:txBody>
      </p:sp>
    </p:spTree>
    <p:extLst>
      <p:ext uri="{BB962C8B-B14F-4D97-AF65-F5344CB8AC3E}">
        <p14:creationId xmlns:p14="http://schemas.microsoft.com/office/powerpoint/2010/main" val="4118779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FC3678-DD51-45DE-99ED-CF4E95683652}"/>
              </a:ext>
            </a:extLst>
          </p:cNvPr>
          <p:cNvSpPr txBox="1"/>
          <p:nvPr/>
        </p:nvSpPr>
        <p:spPr>
          <a:xfrm>
            <a:off x="174522" y="1283110"/>
            <a:ext cx="11842955" cy="4955203"/>
          </a:xfrm>
          <a:prstGeom prst="rect">
            <a:avLst/>
          </a:prstGeom>
          <a:noFill/>
        </p:spPr>
        <p:txBody>
          <a:bodyPr wrap="square" rtlCol="0">
            <a:spAutoFit/>
          </a:bodyPr>
          <a:lstStyle/>
          <a:p>
            <a:r>
              <a:rPr lang="en-GB" sz="1800" b="1" dirty="0">
                <a:solidFill>
                  <a:srgbClr val="002060"/>
                </a:solidFill>
                <a:effectLst/>
                <a:latin typeface="Lato" panose="020F0502020204030203" pitchFamily="34" charset="0"/>
                <a:ea typeface="Calibri" panose="020F0502020204030204" pitchFamily="34" charset="0"/>
              </a:rPr>
              <a:t>Cognitive: </a:t>
            </a:r>
          </a:p>
          <a:p>
            <a:r>
              <a:rPr lang="en-GB" sz="1800" dirty="0">
                <a:solidFill>
                  <a:srgbClr val="002060"/>
                </a:solidFill>
                <a:effectLst/>
                <a:latin typeface="Lato" panose="020F0502020204030203" pitchFamily="34" charset="0"/>
                <a:ea typeface="Calibri" panose="020F0502020204030204" pitchFamily="34" charset="0"/>
              </a:rPr>
              <a:t>“Simply knowing how the other person feels and what they might be thinking. Sometimes called perspective-taking.”</a:t>
            </a:r>
          </a:p>
          <a:p>
            <a:r>
              <a:rPr lang="en-GB" sz="1800" dirty="0">
                <a:solidFill>
                  <a:schemeClr val="bg1"/>
                </a:solidFill>
                <a:effectLst/>
                <a:latin typeface="Lato" panose="020F0502020204030203" pitchFamily="34" charset="0"/>
                <a:ea typeface="Calibri" panose="020F0502020204030204" pitchFamily="34" charset="0"/>
              </a:rPr>
              <a:t>If you imagine yourself in someone else's shoes, you know they are likely to be feeling sad, as well as anxious because maybe they are concerned about money. However, having only cognitive empathy keeps you at a distance. To truly connect with your you need to share feelings. This is where emotional empathy comes in.</a:t>
            </a:r>
          </a:p>
          <a:p>
            <a:pPr>
              <a:spcAft>
                <a:spcPts val="1200"/>
              </a:spcAft>
            </a:pPr>
            <a:r>
              <a:rPr lang="en-GB" sz="1800" dirty="0">
                <a:solidFill>
                  <a:schemeClr val="bg1"/>
                </a:solidFill>
                <a:effectLst/>
                <a:latin typeface="Lato" panose="020F0502020204030203" pitchFamily="34" charset="0"/>
                <a:ea typeface="Calibri" panose="020F0502020204030204" pitchFamily="34" charset="0"/>
              </a:rPr>
              <a:t> </a:t>
            </a:r>
          </a:p>
          <a:p>
            <a:r>
              <a:rPr lang="en-GB" sz="1800" b="1" dirty="0">
                <a:solidFill>
                  <a:srgbClr val="002060"/>
                </a:solidFill>
                <a:effectLst/>
                <a:latin typeface="Lato" panose="020F0502020204030203" pitchFamily="34" charset="0"/>
                <a:ea typeface="Calibri" panose="020F0502020204030204" pitchFamily="34" charset="0"/>
              </a:rPr>
              <a:t>Emotional: </a:t>
            </a:r>
          </a:p>
          <a:p>
            <a:r>
              <a:rPr lang="en-GB" sz="1800" dirty="0">
                <a:solidFill>
                  <a:srgbClr val="002060"/>
                </a:solidFill>
                <a:effectLst/>
                <a:latin typeface="Lato" panose="020F0502020204030203" pitchFamily="34" charset="0"/>
                <a:ea typeface="Calibri" panose="020F0502020204030204" pitchFamily="34" charset="0"/>
              </a:rPr>
              <a:t>“When you feel physically alongside the other person, as though their emotions were contagious.”</a:t>
            </a:r>
          </a:p>
          <a:p>
            <a:r>
              <a:rPr lang="en-GB" sz="1800" dirty="0">
                <a:solidFill>
                  <a:schemeClr val="bg1"/>
                </a:solidFill>
                <a:effectLst/>
                <a:latin typeface="Lato" panose="020F0502020204030203" pitchFamily="34" charset="0"/>
                <a:ea typeface="Calibri" panose="020F0502020204030204" pitchFamily="34" charset="0"/>
              </a:rPr>
              <a:t>This type of empathy can also extend to physical sensations, which is why we cringe when someone else stubs their toe. In this case, you would look inwards to identify a situation where you were similarly anxious about the future.  </a:t>
            </a:r>
          </a:p>
          <a:p>
            <a:endParaRPr lang="en-GB" sz="1800" dirty="0">
              <a:solidFill>
                <a:schemeClr val="bg1"/>
              </a:solidFill>
              <a:effectLst/>
              <a:latin typeface="Lato" panose="020F0502020204030203" pitchFamily="34" charset="0"/>
              <a:ea typeface="Calibri" panose="020F0502020204030204" pitchFamily="34" charset="0"/>
            </a:endParaRPr>
          </a:p>
          <a:p>
            <a:r>
              <a:rPr lang="en-GB" sz="1800" b="1" dirty="0">
                <a:solidFill>
                  <a:srgbClr val="002060"/>
                </a:solidFill>
                <a:effectLst/>
                <a:latin typeface="Lato" panose="020F0502020204030203" pitchFamily="34" charset="0"/>
                <a:ea typeface="Calibri" panose="020F0502020204030204" pitchFamily="34" charset="0"/>
              </a:rPr>
              <a:t>Compassionate:</a:t>
            </a:r>
          </a:p>
          <a:p>
            <a:r>
              <a:rPr lang="en-GB" sz="1800" dirty="0">
                <a:solidFill>
                  <a:srgbClr val="002060"/>
                </a:solidFill>
                <a:effectLst/>
                <a:latin typeface="Lato" panose="020F0502020204030203" pitchFamily="34" charset="0"/>
                <a:ea typeface="Calibri" panose="020F0502020204030204" pitchFamily="34" charset="0"/>
              </a:rPr>
              <a:t> “With this kind of empathy we not only understand a person’s predicament and feel with them, but are spontaneously moved to help, if needed.”</a:t>
            </a:r>
          </a:p>
          <a:p>
            <a:endParaRPr lang="en-GB" sz="1800" dirty="0">
              <a:solidFill>
                <a:srgbClr val="002060"/>
              </a:solidFill>
              <a:effectLst/>
              <a:latin typeface="Lato" panose="020F0502020204030203" pitchFamily="34" charset="0"/>
              <a:ea typeface="Calibri" panose="020F0502020204030204" pitchFamily="34" charset="0"/>
            </a:endParaRPr>
          </a:p>
          <a:p>
            <a:r>
              <a:rPr lang="en-GB" sz="1800" dirty="0">
                <a:solidFill>
                  <a:schemeClr val="bg1"/>
                </a:solidFill>
                <a:effectLst/>
                <a:latin typeface="Lato" panose="020F0502020204030203" pitchFamily="34" charset="0"/>
                <a:ea typeface="Calibri" panose="020F0502020204030204" pitchFamily="34" charset="0"/>
              </a:rPr>
              <a:t>It is the balance between Cognitive and Emotional Empathy that enables us to act without being overcome with feeling or jumping straight into a problem solving process.</a:t>
            </a:r>
          </a:p>
        </p:txBody>
      </p:sp>
    </p:spTree>
    <p:extLst>
      <p:ext uri="{BB962C8B-B14F-4D97-AF65-F5344CB8AC3E}">
        <p14:creationId xmlns:p14="http://schemas.microsoft.com/office/powerpoint/2010/main" val="2799434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CECE4955-E621-4ABC-9E25-FE5EDA9BC1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90" y="2381476"/>
            <a:ext cx="5715801" cy="4286851"/>
          </a:xfrm>
          <a:prstGeom prst="rect">
            <a:avLst/>
          </a:prstGeom>
        </p:spPr>
      </p:pic>
      <p:pic>
        <p:nvPicPr>
          <p:cNvPr id="4" name="Content Placeholder 7">
            <a:extLst>
              <a:ext uri="{FF2B5EF4-FFF2-40B4-BE49-F238E27FC236}">
                <a16:creationId xmlns:a16="http://schemas.microsoft.com/office/drawing/2014/main" id="{E17F2B8B-343B-4406-BA5E-A47A76CE2B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7297" y="2381476"/>
            <a:ext cx="5715801" cy="4286851"/>
          </a:xfrm>
          <a:prstGeom prst="rect">
            <a:avLst/>
          </a:prstGeom>
        </p:spPr>
      </p:pic>
      <p:sp>
        <p:nvSpPr>
          <p:cNvPr id="5" name="TextBox 4">
            <a:extLst>
              <a:ext uri="{FF2B5EF4-FFF2-40B4-BE49-F238E27FC236}">
                <a16:creationId xmlns:a16="http://schemas.microsoft.com/office/drawing/2014/main" id="{4D129091-D148-4440-BDDA-A6EA68DD6E2F}"/>
              </a:ext>
            </a:extLst>
          </p:cNvPr>
          <p:cNvSpPr txBox="1"/>
          <p:nvPr/>
        </p:nvSpPr>
        <p:spPr>
          <a:xfrm>
            <a:off x="154458" y="73152"/>
            <a:ext cx="7504556" cy="2308324"/>
          </a:xfrm>
          <a:prstGeom prst="rect">
            <a:avLst/>
          </a:prstGeom>
          <a:noFill/>
        </p:spPr>
        <p:txBody>
          <a:bodyPr wrap="square" rtlCol="0">
            <a:spAutoFit/>
          </a:bodyPr>
          <a:lstStyle/>
          <a:p>
            <a:pPr algn="ctr"/>
            <a:r>
              <a:rPr lang="en-GB" sz="3600" dirty="0">
                <a:latin typeface="Lato" panose="020F0502020204030203" pitchFamily="34" charset="0"/>
              </a:rPr>
              <a:t>Paradise House</a:t>
            </a:r>
          </a:p>
          <a:p>
            <a:pPr algn="ctr"/>
            <a:r>
              <a:rPr lang="en-GB" sz="3600" dirty="0">
                <a:latin typeface="Lato" panose="020F0502020204030203" pitchFamily="34" charset="0"/>
              </a:rPr>
              <a:t>Registered Care Home for 34 adults 18-65years of age</a:t>
            </a:r>
          </a:p>
          <a:p>
            <a:pPr algn="ctr"/>
            <a:r>
              <a:rPr lang="en-GB" sz="3600" dirty="0">
                <a:latin typeface="Lato" panose="020F0502020204030203" pitchFamily="34" charset="0"/>
              </a:rPr>
              <a:t> </a:t>
            </a:r>
          </a:p>
        </p:txBody>
      </p:sp>
    </p:spTree>
    <p:extLst>
      <p:ext uri="{BB962C8B-B14F-4D97-AF65-F5344CB8AC3E}">
        <p14:creationId xmlns:p14="http://schemas.microsoft.com/office/powerpoint/2010/main" val="1427356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D04BAC1-3B8A-4D76-A575-D45A6EC4F77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14925" y="643467"/>
            <a:ext cx="5362149"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596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60A985-9BDE-4286-8DD5-9CB784B479F9}"/>
              </a:ext>
            </a:extLst>
          </p:cNvPr>
          <p:cNvSpPr txBox="1"/>
          <p:nvPr/>
        </p:nvSpPr>
        <p:spPr>
          <a:xfrm>
            <a:off x="117043" y="700986"/>
            <a:ext cx="11470234" cy="4893647"/>
          </a:xfrm>
          <a:prstGeom prst="rect">
            <a:avLst/>
          </a:prstGeom>
          <a:noFill/>
        </p:spPr>
        <p:txBody>
          <a:bodyPr wrap="square">
            <a:spAutoFit/>
          </a:bodyPr>
          <a:lstStyle/>
          <a:p>
            <a:endParaRPr lang="en-US" dirty="0">
              <a:latin typeface="Lato" panose="020F0502020204030203" pitchFamily="34" charset="0"/>
            </a:endParaRPr>
          </a:p>
          <a:p>
            <a:r>
              <a:rPr lang="en-US" sz="2400" b="1" dirty="0">
                <a:solidFill>
                  <a:srgbClr val="002060"/>
                </a:solidFill>
                <a:latin typeface="Lato" panose="020F0502020204030203" pitchFamily="34" charset="0"/>
              </a:rPr>
              <a:t>Being Curious about Covid?</a:t>
            </a:r>
          </a:p>
          <a:p>
            <a:endParaRPr lang="en-US" dirty="0">
              <a:latin typeface="Lato" panose="020F0502020204030203" pitchFamily="34" charset="0"/>
            </a:endParaRPr>
          </a:p>
          <a:p>
            <a:r>
              <a:rPr lang="en-US" dirty="0">
                <a:latin typeface="Lato" panose="020F0502020204030203" pitchFamily="34" charset="0"/>
              </a:rPr>
              <a:t>Open curiosity about a young person's thoughts and feelings and intentions is likely to facilitate  their interest in their own inner life, this in turn helps attuned adults engage and move to a place of </a:t>
            </a:r>
            <a:r>
              <a:rPr lang="en-US" dirty="0">
                <a:solidFill>
                  <a:srgbClr val="FFFF00"/>
                </a:solidFill>
                <a:latin typeface="Lato" panose="020F0502020204030203" pitchFamily="34" charset="0"/>
              </a:rPr>
              <a:t>co-creation:</a:t>
            </a:r>
          </a:p>
          <a:p>
            <a:endParaRPr lang="en-US" dirty="0">
              <a:latin typeface="Lato" panose="020F0502020204030203" pitchFamily="34" charset="0"/>
            </a:endParaRPr>
          </a:p>
          <a:p>
            <a:r>
              <a:rPr lang="en-US" dirty="0">
                <a:latin typeface="Lato" panose="020F0502020204030203" pitchFamily="34" charset="0"/>
              </a:rPr>
              <a:t>1: 	People are talking about this virus called Covid, I wonder if you have heard anything yourself?</a:t>
            </a:r>
          </a:p>
          <a:p>
            <a:r>
              <a:rPr lang="en-US" dirty="0">
                <a:latin typeface="Lato" panose="020F0502020204030203" pitchFamily="34" charset="0"/>
              </a:rPr>
              <a:t>2	We are having to make some changes, such as 	teaching and therapy moving to the homes, How do you 	feel about that?</a:t>
            </a:r>
          </a:p>
          <a:p>
            <a:r>
              <a:rPr lang="en-US" dirty="0">
                <a:latin typeface="Lato" panose="020F0502020204030203" pitchFamily="34" charset="0"/>
              </a:rPr>
              <a:t>3: 	You said your worried about your family getting Covid would you be able to talk a little more about that?</a:t>
            </a:r>
          </a:p>
          <a:p>
            <a:r>
              <a:rPr lang="en-US" dirty="0">
                <a:latin typeface="Lato" panose="020F0502020204030203" pitchFamily="34" charset="0"/>
              </a:rPr>
              <a:t>4	What does the idea of lockdown mean to you?</a:t>
            </a:r>
          </a:p>
          <a:p>
            <a:r>
              <a:rPr lang="en-US" dirty="0">
                <a:latin typeface="Lato" panose="020F0502020204030203" pitchFamily="34" charset="0"/>
              </a:rPr>
              <a:t>5:	What do you want to happen?</a:t>
            </a:r>
          </a:p>
          <a:p>
            <a:r>
              <a:rPr lang="en-US" dirty="0">
                <a:latin typeface="Lato" panose="020F0502020204030203" pitchFamily="34" charset="0"/>
              </a:rPr>
              <a:t>6:	If we all do this what do you expect will happen next?</a:t>
            </a:r>
          </a:p>
          <a:p>
            <a:r>
              <a:rPr lang="en-US" dirty="0">
                <a:latin typeface="Lato" panose="020F0502020204030203" pitchFamily="34" charset="0"/>
              </a:rPr>
              <a:t>7: 	You seem to be really looking forward to that, do you need anything from us?</a:t>
            </a:r>
          </a:p>
          <a:p>
            <a:r>
              <a:rPr lang="en-US" dirty="0">
                <a:latin typeface="Lato" panose="020F0502020204030203" pitchFamily="34" charset="0"/>
              </a:rPr>
              <a:t>8: 	I think I do understand what this means to you, but I just wanted to ask am I missing anything?</a:t>
            </a:r>
          </a:p>
          <a:p>
            <a:r>
              <a:rPr lang="en-US" dirty="0">
                <a:latin typeface="Lato" panose="020F0502020204030203" pitchFamily="34" charset="0"/>
              </a:rPr>
              <a:t>9:  	Covid has been tough for everyone I wonder if you could tell me something you have done that was fun?</a:t>
            </a:r>
          </a:p>
          <a:p>
            <a:endParaRPr lang="en-US" dirty="0">
              <a:latin typeface="Lato" panose="020F0502020204030203" pitchFamily="34" charset="0"/>
            </a:endParaRPr>
          </a:p>
        </p:txBody>
      </p:sp>
    </p:spTree>
    <p:extLst>
      <p:ext uri="{BB962C8B-B14F-4D97-AF65-F5344CB8AC3E}">
        <p14:creationId xmlns:p14="http://schemas.microsoft.com/office/powerpoint/2010/main" val="2093503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0ECE68-1D17-4741-AAE5-7984AF3A9D41}"/>
              </a:ext>
            </a:extLst>
          </p:cNvPr>
          <p:cNvSpPr txBox="1"/>
          <p:nvPr/>
        </p:nvSpPr>
        <p:spPr>
          <a:xfrm>
            <a:off x="445004" y="1730637"/>
            <a:ext cx="11098382" cy="3785652"/>
          </a:xfrm>
          <a:prstGeom prst="rect">
            <a:avLst/>
          </a:prstGeom>
          <a:noFill/>
        </p:spPr>
        <p:txBody>
          <a:bodyPr wrap="square">
            <a:spAutoFit/>
          </a:bodyPr>
          <a:lstStyle/>
          <a:p>
            <a:r>
              <a:rPr lang="en-GB" sz="2800" b="1" dirty="0">
                <a:solidFill>
                  <a:srgbClr val="002060"/>
                </a:solidFill>
                <a:latin typeface="Lato" panose="020F0502020204030203" pitchFamily="34" charset="0"/>
                <a:cs typeface="Avenir Book"/>
              </a:rPr>
              <a:t>DDP </a:t>
            </a:r>
            <a:br>
              <a:rPr lang="en-GB" sz="2800" dirty="0">
                <a:latin typeface="Lato" panose="020F0502020204030203" pitchFamily="34" charset="0"/>
                <a:cs typeface="Avenir Book"/>
              </a:rPr>
            </a:br>
            <a:r>
              <a:rPr lang="en-GB" sz="2800" dirty="0">
                <a:latin typeface="Lato" panose="020F0502020204030203" pitchFamily="34" charset="0"/>
                <a:cs typeface="Avenir Book"/>
              </a:rPr>
              <a:t>Dyadic Developmental Psychotherapy</a:t>
            </a:r>
            <a:br>
              <a:rPr lang="en-GB" sz="2800" dirty="0">
                <a:latin typeface="Lato" panose="020F0502020204030203" pitchFamily="34" charset="0"/>
                <a:cs typeface="Avenir Book"/>
              </a:rPr>
            </a:br>
            <a:br>
              <a:rPr lang="en-GB" sz="2800" dirty="0">
                <a:latin typeface="Lato" panose="020F0502020204030203" pitchFamily="34" charset="0"/>
                <a:cs typeface="Avenir Book"/>
              </a:rPr>
            </a:br>
            <a:r>
              <a:rPr lang="en-GB" sz="1800" dirty="0">
                <a:solidFill>
                  <a:prstClr val="white"/>
                </a:solidFill>
                <a:latin typeface="Lato" panose="020F0502020204030203" pitchFamily="34" charset="0"/>
                <a:cs typeface="Avenir Book"/>
              </a:rPr>
              <a:t>(Psychotherapy is a way of helping people find a way to tolerate what they are feeling and what they are experiencing within their bodies, Van Der </a:t>
            </a:r>
            <a:r>
              <a:rPr lang="en-GB" sz="1800" dirty="0" err="1">
                <a:solidFill>
                  <a:prstClr val="white"/>
                </a:solidFill>
                <a:latin typeface="Lato" panose="020F0502020204030203" pitchFamily="34" charset="0"/>
                <a:cs typeface="Avenir Book"/>
              </a:rPr>
              <a:t>Kalk</a:t>
            </a:r>
            <a:r>
              <a:rPr lang="en-GB" sz="1800" dirty="0">
                <a:solidFill>
                  <a:prstClr val="white"/>
                </a:solidFill>
                <a:latin typeface="Lato" panose="020F0502020204030203" pitchFamily="34" charset="0"/>
                <a:cs typeface="Avenir Book"/>
              </a:rPr>
              <a:t> 2018)</a:t>
            </a:r>
            <a:br>
              <a:rPr lang="en-GB" sz="1800" dirty="0">
                <a:solidFill>
                  <a:prstClr val="white"/>
                </a:solidFill>
                <a:latin typeface="Lato" panose="020F0502020204030203" pitchFamily="34" charset="0"/>
                <a:cs typeface="Avenir Book"/>
              </a:rPr>
            </a:br>
            <a:br>
              <a:rPr lang="en-GB" sz="2800" b="1" dirty="0">
                <a:solidFill>
                  <a:srgbClr val="002060"/>
                </a:solidFill>
                <a:latin typeface="Lato" panose="020F0502020204030203" pitchFamily="34" charset="0"/>
                <a:cs typeface="Avenir Book"/>
              </a:rPr>
            </a:br>
            <a:r>
              <a:rPr lang="en-GB" sz="2800" b="1" dirty="0">
                <a:solidFill>
                  <a:srgbClr val="002060"/>
                </a:solidFill>
                <a:latin typeface="Lato" panose="020F0502020204030203" pitchFamily="34" charset="0"/>
                <a:cs typeface="Avenir Book"/>
              </a:rPr>
              <a:t>PACE</a:t>
            </a:r>
            <a:br>
              <a:rPr lang="en-GB" sz="2800" dirty="0">
                <a:latin typeface="Lato" panose="020F0502020204030203" pitchFamily="34" charset="0"/>
                <a:cs typeface="Avenir Book"/>
              </a:rPr>
            </a:br>
            <a:r>
              <a:rPr lang="en-GB" sz="2800" dirty="0">
                <a:latin typeface="Lato" panose="020F0502020204030203" pitchFamily="34" charset="0"/>
                <a:cs typeface="Avenir Book"/>
              </a:rPr>
              <a:t>Playfulness, Acceptance, Curiosity Empathy</a:t>
            </a:r>
            <a:br>
              <a:rPr lang="en-GB" sz="2800" dirty="0">
                <a:latin typeface="Lato" panose="020F0502020204030203" pitchFamily="34" charset="0"/>
                <a:cs typeface="Avenir Book"/>
              </a:rPr>
            </a:br>
            <a:br>
              <a:rPr lang="en-GB" dirty="0">
                <a:latin typeface="Lato" panose="020F0502020204030203" pitchFamily="34" charset="0"/>
              </a:rPr>
            </a:br>
            <a:r>
              <a:rPr lang="en-US" dirty="0">
                <a:latin typeface="Lato" panose="020F0502020204030203" pitchFamily="34" charset="0"/>
                <a:cs typeface="Avenir Book"/>
              </a:rPr>
              <a:t>“Connection before Correction”</a:t>
            </a:r>
            <a:endParaRPr lang="en-GB" dirty="0">
              <a:latin typeface="Lato" panose="020F0502020204030203" pitchFamily="34" charset="0"/>
            </a:endParaRPr>
          </a:p>
        </p:txBody>
      </p:sp>
      <p:pic>
        <p:nvPicPr>
          <p:cNvPr id="7" name="Picture 6">
            <a:extLst>
              <a:ext uri="{FF2B5EF4-FFF2-40B4-BE49-F238E27FC236}">
                <a16:creationId xmlns:a16="http://schemas.microsoft.com/office/drawing/2014/main" id="{6C325F63-73AA-4767-9C03-047FCAAEB620}"/>
              </a:ext>
            </a:extLst>
          </p:cNvPr>
          <p:cNvPicPr>
            <a:picLocks noChangeAspect="1"/>
          </p:cNvPicPr>
          <p:nvPr/>
        </p:nvPicPr>
        <p:blipFill>
          <a:blip r:embed="rId2"/>
          <a:stretch>
            <a:fillRect/>
          </a:stretch>
        </p:blipFill>
        <p:spPr>
          <a:xfrm>
            <a:off x="7022077" y="435846"/>
            <a:ext cx="2276242" cy="1042860"/>
          </a:xfrm>
          <a:prstGeom prst="rect">
            <a:avLst/>
          </a:prstGeom>
        </p:spPr>
      </p:pic>
    </p:spTree>
    <p:extLst>
      <p:ext uri="{BB962C8B-B14F-4D97-AF65-F5344CB8AC3E}">
        <p14:creationId xmlns:p14="http://schemas.microsoft.com/office/powerpoint/2010/main" val="1386850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BC0D9B-3955-4226-96C2-DF909E2E495A}"/>
              </a:ext>
            </a:extLst>
          </p:cNvPr>
          <p:cNvPicPr>
            <a:picLocks noChangeAspect="1"/>
          </p:cNvPicPr>
          <p:nvPr/>
        </p:nvPicPr>
        <p:blipFill>
          <a:blip r:embed="rId2"/>
          <a:stretch>
            <a:fillRect/>
          </a:stretch>
        </p:blipFill>
        <p:spPr>
          <a:xfrm>
            <a:off x="252082" y="0"/>
            <a:ext cx="11687835" cy="6858000"/>
          </a:xfrm>
          <a:prstGeom prst="rect">
            <a:avLst/>
          </a:prstGeom>
        </p:spPr>
      </p:pic>
      <p:pic>
        <p:nvPicPr>
          <p:cNvPr id="3" name="Picture 2">
            <a:extLst>
              <a:ext uri="{FF2B5EF4-FFF2-40B4-BE49-F238E27FC236}">
                <a16:creationId xmlns:a16="http://schemas.microsoft.com/office/drawing/2014/main" id="{17D0DDA6-5DDA-4FB2-99B2-A7A4110CA4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6363" y="815878"/>
            <a:ext cx="1292010" cy="1549619"/>
          </a:xfrm>
          <a:prstGeom prst="rect">
            <a:avLst/>
          </a:prstGeom>
        </p:spPr>
      </p:pic>
      <p:pic>
        <p:nvPicPr>
          <p:cNvPr id="4" name="Picture 3">
            <a:extLst>
              <a:ext uri="{FF2B5EF4-FFF2-40B4-BE49-F238E27FC236}">
                <a16:creationId xmlns:a16="http://schemas.microsoft.com/office/drawing/2014/main" id="{111D7F69-FDF5-4D12-9872-BF6DE6FC33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6983" y="282088"/>
            <a:ext cx="1067580" cy="1067580"/>
          </a:xfrm>
          <a:prstGeom prst="rect">
            <a:avLst/>
          </a:prstGeom>
        </p:spPr>
      </p:pic>
      <p:pic>
        <p:nvPicPr>
          <p:cNvPr id="5" name="Picture 4">
            <a:extLst>
              <a:ext uri="{FF2B5EF4-FFF2-40B4-BE49-F238E27FC236}">
                <a16:creationId xmlns:a16="http://schemas.microsoft.com/office/drawing/2014/main" id="{64CDE626-760E-4499-9904-99F1824E43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4129" y="3691944"/>
            <a:ext cx="730178" cy="1416649"/>
          </a:xfrm>
          <a:prstGeom prst="rect">
            <a:avLst/>
          </a:prstGeom>
        </p:spPr>
      </p:pic>
      <p:pic>
        <p:nvPicPr>
          <p:cNvPr id="6" name="Picture 5">
            <a:extLst>
              <a:ext uri="{FF2B5EF4-FFF2-40B4-BE49-F238E27FC236}">
                <a16:creationId xmlns:a16="http://schemas.microsoft.com/office/drawing/2014/main" id="{B63BF92C-B2A0-4B22-A81E-C474C5E1BC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3026" y="3691944"/>
            <a:ext cx="1054082" cy="855312"/>
          </a:xfrm>
          <a:prstGeom prst="rect">
            <a:avLst/>
          </a:prstGeom>
        </p:spPr>
      </p:pic>
    </p:spTree>
    <p:extLst>
      <p:ext uri="{BB962C8B-B14F-4D97-AF65-F5344CB8AC3E}">
        <p14:creationId xmlns:p14="http://schemas.microsoft.com/office/powerpoint/2010/main" val="1337549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hape&#10;&#10;Description automatically generated">
            <a:extLst>
              <a:ext uri="{FF2B5EF4-FFF2-40B4-BE49-F238E27FC236}">
                <a16:creationId xmlns:a16="http://schemas.microsoft.com/office/drawing/2014/main" id="{AC29BB15-723C-4911-A997-DC5411C4028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68048" y="643467"/>
            <a:ext cx="5655903"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944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BA5C1E-BEF3-4871-A37C-4D0ABE7C5B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9FCFDEB-3BEF-4EE2-9ADF-2C00138A75A1}"/>
              </a:ext>
            </a:extLst>
          </p:cNvPr>
          <p:cNvSpPr>
            <a:spLocks noGrp="1"/>
          </p:cNvSpPr>
          <p:nvPr>
            <p:ph type="ctrTitle"/>
          </p:nvPr>
        </p:nvSpPr>
        <p:spPr>
          <a:xfrm>
            <a:off x="228600" y="2647334"/>
            <a:ext cx="3706901" cy="3843945"/>
          </a:xfrm>
        </p:spPr>
        <p:txBody>
          <a:bodyPr vert="horz" lIns="91440" tIns="45720" rIns="91440" bIns="45720" rtlCol="0" anchor="t">
            <a:normAutofit/>
          </a:bodyPr>
          <a:lstStyle/>
          <a:p>
            <a:pPr marL="0" marR="0" lvl="0" indent="0" defTabSz="914400" rtl="0" eaLnBrk="1" fontAlgn="auto" latinLnBrk="0" hangingPunct="1">
              <a:lnSpc>
                <a:spcPct val="100000"/>
              </a:lnSpc>
              <a:spcBef>
                <a:spcPts val="0"/>
              </a:spcBef>
              <a:spcAft>
                <a:spcPts val="0"/>
              </a:spcAft>
              <a:tabLst/>
              <a:defRPr/>
            </a:pPr>
            <a:r>
              <a:rPr kumimoji="0" lang="en-GB" sz="1800" b="0" i="0" u="none" strike="noStrike" kern="1200" cap="none" spc="0" normalizeH="0" baseline="0" noProof="0" dirty="0">
                <a:ln>
                  <a:noFill/>
                </a:ln>
                <a:solidFill>
                  <a:prstClr val="white">
                    <a:lumMod val="85000"/>
                  </a:prstClr>
                </a:solidFill>
                <a:effectLst/>
                <a:uLnTx/>
                <a:uFillTx/>
                <a:latin typeface="Lato" panose="020F0502020204030203" pitchFamily="34" charset="0"/>
                <a:ea typeface="+mn-ea"/>
                <a:cs typeface="+mn-cs"/>
              </a:rPr>
              <a:t>Healthy human beings enjoy laughing, playing, and having a good time. They experience humour as a form of personal and shared intimacy between people.</a:t>
            </a:r>
            <a:br>
              <a:rPr kumimoji="0" lang="en-GB" sz="1800" b="0" i="0" u="none" strike="noStrike" kern="1200" cap="none" spc="0" normalizeH="0" baseline="0" noProof="0" dirty="0">
                <a:ln>
                  <a:noFill/>
                </a:ln>
                <a:solidFill>
                  <a:prstClr val="white">
                    <a:lumMod val="85000"/>
                  </a:prstClr>
                </a:solidFill>
                <a:effectLst/>
                <a:uLnTx/>
                <a:uFillTx/>
                <a:latin typeface="Lato" panose="020F0502020204030203" pitchFamily="34" charset="0"/>
                <a:ea typeface="+mn-ea"/>
                <a:cs typeface="+mn-cs"/>
              </a:rPr>
            </a:br>
            <a:br>
              <a:rPr kumimoji="0" lang="en-GB" sz="1800" b="0" i="0" u="none" strike="noStrike" kern="1200" cap="none" spc="0" normalizeH="0" baseline="0" noProof="0" dirty="0">
                <a:ln>
                  <a:noFill/>
                </a:ln>
                <a:solidFill>
                  <a:prstClr val="white">
                    <a:lumMod val="85000"/>
                  </a:prstClr>
                </a:solidFill>
                <a:effectLst/>
                <a:uLnTx/>
                <a:uFillTx/>
                <a:latin typeface="Lato" panose="020F0502020204030203" pitchFamily="34" charset="0"/>
                <a:ea typeface="+mn-ea"/>
                <a:cs typeface="+mn-cs"/>
              </a:rPr>
            </a:br>
            <a:br>
              <a:rPr kumimoji="0" lang="en-GB" sz="1800" b="0" i="0" u="none" strike="noStrike" kern="1200" cap="none" spc="0" normalizeH="0" baseline="0" noProof="0" dirty="0">
                <a:ln>
                  <a:noFill/>
                </a:ln>
                <a:solidFill>
                  <a:prstClr val="white">
                    <a:lumMod val="85000"/>
                  </a:prstClr>
                </a:solidFill>
                <a:effectLst/>
                <a:uLnTx/>
                <a:uFillTx/>
                <a:latin typeface="Lato" panose="020F0502020204030203" pitchFamily="34" charset="0"/>
                <a:ea typeface="+mn-ea"/>
                <a:cs typeface="+mn-cs"/>
              </a:rPr>
            </a:br>
            <a:br>
              <a:rPr kumimoji="0" lang="en-GB" sz="1800" b="0" i="0" u="none" strike="noStrike" kern="1200" cap="none" spc="0" normalizeH="0" baseline="0" noProof="0" dirty="0">
                <a:ln>
                  <a:noFill/>
                </a:ln>
                <a:solidFill>
                  <a:prstClr val="white">
                    <a:lumMod val="85000"/>
                  </a:prstClr>
                </a:solidFill>
                <a:effectLst/>
                <a:uLnTx/>
                <a:uFillTx/>
                <a:latin typeface="Lato" panose="020F0502020204030203" pitchFamily="34" charset="0"/>
                <a:ea typeface="+mn-ea"/>
                <a:cs typeface="+mn-cs"/>
              </a:rPr>
            </a:br>
            <a:r>
              <a:rPr kumimoji="0" lang="en-GB" sz="1600" b="0" i="0" u="none" strike="noStrike" kern="1200" cap="none" spc="0" normalizeH="0" baseline="0" noProof="0" dirty="0">
                <a:ln>
                  <a:noFill/>
                </a:ln>
                <a:solidFill>
                  <a:prstClr val="white">
                    <a:lumMod val="85000"/>
                  </a:prstClr>
                </a:solidFill>
                <a:effectLst/>
                <a:uLnTx/>
                <a:uFillTx/>
                <a:latin typeface="Lato" panose="020F0502020204030203" pitchFamily="34" charset="0"/>
                <a:ea typeface="+mn-ea"/>
                <a:cs typeface="+mn-cs"/>
              </a:rPr>
              <a:t>Dr Sandra Bloom Creating Sanctuary 1997</a:t>
            </a:r>
            <a:br>
              <a:rPr kumimoji="0" lang="en-GB" sz="1600" b="0" i="0" u="none" strike="noStrike" kern="1200" cap="none" spc="0" normalizeH="0" baseline="0" noProof="0" dirty="0">
                <a:ln>
                  <a:noFill/>
                </a:ln>
                <a:solidFill>
                  <a:prstClr val="white">
                    <a:lumMod val="85000"/>
                  </a:prstClr>
                </a:solidFill>
                <a:effectLst/>
                <a:uLnTx/>
                <a:uFillTx/>
                <a:latin typeface="Lato" panose="020F0502020204030203" pitchFamily="34" charset="0"/>
                <a:ea typeface="+mn-ea"/>
                <a:cs typeface="+mn-cs"/>
              </a:rPr>
            </a:br>
            <a:endParaRPr lang="en-US" sz="4000" dirty="0">
              <a:solidFill>
                <a:srgbClr val="FFFFFF"/>
              </a:solidFill>
            </a:endParaRPr>
          </a:p>
        </p:txBody>
      </p:sp>
    </p:spTree>
    <p:extLst>
      <p:ext uri="{BB962C8B-B14F-4D97-AF65-F5344CB8AC3E}">
        <p14:creationId xmlns:p14="http://schemas.microsoft.com/office/powerpoint/2010/main" val="1242922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96A0D-D550-4053-8B24-37520407AC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6C6BF683-AA54-48F2-B04A-07F68306B0D2}"/>
              </a:ext>
            </a:extLst>
          </p:cNvPr>
          <p:cNvSpPr txBox="1"/>
          <p:nvPr/>
        </p:nvSpPr>
        <p:spPr>
          <a:xfrm>
            <a:off x="270527" y="4440326"/>
            <a:ext cx="10336514" cy="2031325"/>
          </a:xfrm>
          <a:prstGeom prst="rect">
            <a:avLst/>
          </a:prstGeom>
          <a:noFill/>
        </p:spPr>
        <p:txBody>
          <a:bodyPr wrap="square">
            <a:spAutoFit/>
          </a:bodyPr>
          <a:lstStyle/>
          <a:p>
            <a:r>
              <a:rPr lang="en-US" sz="1800" b="1" dirty="0">
                <a:latin typeface="Lato" panose="020F0502020204030203" pitchFamily="34" charset="0"/>
              </a:rPr>
              <a:t>Intersubjectivity:</a:t>
            </a:r>
          </a:p>
          <a:p>
            <a:endParaRPr lang="en-US" sz="1800" dirty="0">
              <a:latin typeface="Lato" panose="020F0502020204030203" pitchFamily="34" charset="0"/>
            </a:endParaRPr>
          </a:p>
          <a:p>
            <a:r>
              <a:rPr lang="en-US" sz="1800" dirty="0">
                <a:latin typeface="Lato" panose="020F0502020204030203" pitchFamily="34" charset="0"/>
              </a:rPr>
              <a:t>Refers to the process whereby the subjective experience of each member influences the subjective experiences of their care giver or attuned adult. </a:t>
            </a:r>
          </a:p>
          <a:p>
            <a:endParaRPr lang="en-US" sz="1800" dirty="0">
              <a:latin typeface="Lato" panose="020F0502020204030203" pitchFamily="34" charset="0"/>
            </a:endParaRPr>
          </a:p>
          <a:p>
            <a:r>
              <a:rPr lang="en-US" sz="1800" dirty="0">
                <a:latin typeface="Lato" panose="020F0502020204030203" pitchFamily="34" charset="0"/>
              </a:rPr>
              <a:t>The way attuned adults experience the young person will influence and assist in the way they experience themselves, </a:t>
            </a:r>
          </a:p>
        </p:txBody>
      </p:sp>
    </p:spTree>
    <p:extLst>
      <p:ext uri="{BB962C8B-B14F-4D97-AF65-F5344CB8AC3E}">
        <p14:creationId xmlns:p14="http://schemas.microsoft.com/office/powerpoint/2010/main" val="2054364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4EAA3C-0274-40CB-863B-3BBEBFB98DD4}"/>
              </a:ext>
            </a:extLst>
          </p:cNvPr>
          <p:cNvPicPr>
            <a:picLocks noChangeAspect="1"/>
          </p:cNvPicPr>
          <p:nvPr/>
        </p:nvPicPr>
        <p:blipFill>
          <a:blip r:embed="rId2"/>
          <a:stretch>
            <a:fillRect/>
          </a:stretch>
        </p:blipFill>
        <p:spPr>
          <a:xfrm>
            <a:off x="125111" y="0"/>
            <a:ext cx="15778409" cy="8873338"/>
          </a:xfrm>
          <a:prstGeom prst="rect">
            <a:avLst/>
          </a:prstGeom>
        </p:spPr>
      </p:pic>
    </p:spTree>
    <p:extLst>
      <p:ext uri="{BB962C8B-B14F-4D97-AF65-F5344CB8AC3E}">
        <p14:creationId xmlns:p14="http://schemas.microsoft.com/office/powerpoint/2010/main" val="3306141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A picture containing person, window, indoor&#10;&#10;Description automatically generated">
            <a:extLst>
              <a:ext uri="{FF2B5EF4-FFF2-40B4-BE49-F238E27FC236}">
                <a16:creationId xmlns:a16="http://schemas.microsoft.com/office/drawing/2014/main" id="{5D8AE02F-D6BB-4C0E-B77A-144305CB72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b="-1"/>
          <a:stretch/>
        </p:blipFill>
        <p:spPr>
          <a:xfrm>
            <a:off x="20" y="10"/>
            <a:ext cx="12188932" cy="6857990"/>
          </a:xfrm>
          <a:prstGeom prst="rect">
            <a:avLst/>
          </a:prstGeom>
        </p:spPr>
      </p:pic>
      <p:sp>
        <p:nvSpPr>
          <p:cNvPr id="13" name="Freeform: Shape 12">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B9516752-71DC-4872-B374-371659161B8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4E00E022-393E-4DBB-B0C8-F3D00D980756}" type="slidenum">
              <a:rPr lang="en-GB">
                <a:solidFill>
                  <a:srgbClr val="FFFFFF"/>
                </a:solidFill>
              </a:rPr>
              <a:pPr>
                <a:spcAft>
                  <a:spcPts val="600"/>
                </a:spcAft>
              </a:pPr>
              <a:t>48</a:t>
            </a:fld>
            <a:endParaRPr lang="en-GB">
              <a:solidFill>
                <a:srgbClr val="FFFFFF"/>
              </a:solidFill>
            </a:endParaRPr>
          </a:p>
        </p:txBody>
      </p:sp>
      <p:sp>
        <p:nvSpPr>
          <p:cNvPr id="7" name="Title 1">
            <a:extLst>
              <a:ext uri="{FF2B5EF4-FFF2-40B4-BE49-F238E27FC236}">
                <a16:creationId xmlns:a16="http://schemas.microsoft.com/office/drawing/2014/main" id="{142DE75E-9975-48F5-9121-AF85F8EC8D7C}"/>
              </a:ext>
            </a:extLst>
          </p:cNvPr>
          <p:cNvSpPr>
            <a:spLocks noGrp="1"/>
          </p:cNvSpPr>
          <p:nvPr>
            <p:ph idx="1"/>
          </p:nvPr>
        </p:nvSpPr>
        <p:spPr>
          <a:xfrm>
            <a:off x="118946" y="4222340"/>
            <a:ext cx="10192215" cy="1865312"/>
          </a:xfrm>
        </p:spPr>
        <p:txBody>
          <a:bodyPr>
            <a:normAutofit fontScale="70000" lnSpcReduction="20000"/>
          </a:bodyPr>
          <a:lstStyle/>
          <a:p>
            <a:pPr marL="0" lvl="0" indent="0">
              <a:lnSpc>
                <a:spcPct val="100000"/>
              </a:lnSpc>
              <a:spcBef>
                <a:spcPts val="0"/>
              </a:spcBef>
              <a:buNone/>
            </a:pPr>
            <a:r>
              <a:rPr lang="en-GB" b="0" dirty="0">
                <a:solidFill>
                  <a:srgbClr val="00B0F0"/>
                </a:solidFill>
                <a:latin typeface="Lato" panose="020F0502020204030203" pitchFamily="34" charset="0"/>
              </a:rPr>
              <a:t>Humour</a:t>
            </a:r>
            <a:r>
              <a:rPr lang="en-GB" b="0" dirty="0">
                <a:solidFill>
                  <a:prstClr val="white">
                    <a:lumMod val="85000"/>
                  </a:prstClr>
                </a:solidFill>
                <a:latin typeface="Lato" panose="020F0502020204030203" pitchFamily="34" charset="0"/>
              </a:rPr>
              <a:t> with children allows for </a:t>
            </a:r>
            <a:r>
              <a:rPr lang="en-GB" b="0" dirty="0">
                <a:solidFill>
                  <a:srgbClr val="00B0F0"/>
                </a:solidFill>
                <a:latin typeface="Lato" panose="020F0502020204030203" pitchFamily="34" charset="0"/>
              </a:rPr>
              <a:t>relationship repair </a:t>
            </a:r>
            <a:r>
              <a:rPr lang="en-GB" b="0" dirty="0">
                <a:solidFill>
                  <a:prstClr val="white">
                    <a:lumMod val="85000"/>
                  </a:prstClr>
                </a:solidFill>
                <a:latin typeface="Lato" panose="020F0502020204030203" pitchFamily="34" charset="0"/>
              </a:rPr>
              <a:t>often in times where negative affect states become too difficult for children to bear, laughter enables both adults and children to enter into a playful interaction……</a:t>
            </a:r>
            <a:br>
              <a:rPr lang="en-GB" b="0" dirty="0">
                <a:solidFill>
                  <a:prstClr val="white">
                    <a:lumMod val="85000"/>
                  </a:prstClr>
                </a:solidFill>
                <a:latin typeface="Lato" panose="020F0502020204030203" pitchFamily="34" charset="0"/>
              </a:rPr>
            </a:br>
            <a:br>
              <a:rPr lang="en-GB" b="0" dirty="0">
                <a:solidFill>
                  <a:prstClr val="white">
                    <a:lumMod val="85000"/>
                  </a:prstClr>
                </a:solidFill>
                <a:latin typeface="Lato" panose="020F0502020204030203" pitchFamily="34" charset="0"/>
              </a:rPr>
            </a:br>
            <a:br>
              <a:rPr lang="en-GB" b="0" dirty="0">
                <a:solidFill>
                  <a:prstClr val="white">
                    <a:lumMod val="85000"/>
                  </a:prstClr>
                </a:solidFill>
                <a:latin typeface="Lato" panose="020F0502020204030203" pitchFamily="34" charset="0"/>
              </a:rPr>
            </a:br>
            <a:r>
              <a:rPr lang="en-GB" b="0" dirty="0">
                <a:solidFill>
                  <a:prstClr val="white">
                    <a:lumMod val="85000"/>
                  </a:prstClr>
                </a:solidFill>
                <a:latin typeface="Lato" panose="020F0502020204030203" pitchFamily="34" charset="0"/>
              </a:rPr>
              <a:t>Dan Hughes Attachment Focused Family Therapy 2007</a:t>
            </a:r>
            <a:br>
              <a:rPr lang="en-GB" sz="1800" dirty="0">
                <a:solidFill>
                  <a:prstClr val="white">
                    <a:lumMod val="85000"/>
                  </a:prstClr>
                </a:solidFill>
                <a:latin typeface="Ikaros Sans Regular" panose="02000000000000000000" pitchFamily="50" charset="0"/>
              </a:rPr>
            </a:br>
            <a:endParaRPr lang="en-GB" dirty="0"/>
          </a:p>
        </p:txBody>
      </p:sp>
    </p:spTree>
    <p:extLst>
      <p:ext uri="{BB962C8B-B14F-4D97-AF65-F5344CB8AC3E}">
        <p14:creationId xmlns:p14="http://schemas.microsoft.com/office/powerpoint/2010/main" val="200819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D1FFB5-F7F2-4D8D-BCAD-F04529F5B90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2232" y="91255"/>
            <a:ext cx="11570928" cy="6508647"/>
          </a:xfrm>
          <a:prstGeom prst="rect">
            <a:avLst/>
          </a:prstGeom>
        </p:spPr>
      </p:pic>
      <p:sp>
        <p:nvSpPr>
          <p:cNvPr id="4" name="Slide Number Placeholder 3">
            <a:extLst>
              <a:ext uri="{FF2B5EF4-FFF2-40B4-BE49-F238E27FC236}">
                <a16:creationId xmlns:a16="http://schemas.microsoft.com/office/drawing/2014/main" id="{32E7DBB3-5446-4C19-9E0D-7B3415B9EA6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E00E022-393E-4DBB-B0C8-F3D00D980756}" type="slidenum">
              <a:rPr lang="en-US" smtClean="0"/>
              <a:pPr>
                <a:spcAft>
                  <a:spcPts val="600"/>
                </a:spcAft>
              </a:pPr>
              <a:t>49</a:t>
            </a:fld>
            <a:endParaRPr lang="en-US"/>
          </a:p>
        </p:txBody>
      </p:sp>
    </p:spTree>
    <p:extLst>
      <p:ext uri="{BB962C8B-B14F-4D97-AF65-F5344CB8AC3E}">
        <p14:creationId xmlns:p14="http://schemas.microsoft.com/office/powerpoint/2010/main" val="1839466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E99DE1-458C-4BF4-92ED-45DAE5CEE3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5324" y="1323278"/>
            <a:ext cx="9743218" cy="5480560"/>
          </a:xfrm>
          <a:prstGeom prst="rect">
            <a:avLst/>
          </a:prstGeom>
        </p:spPr>
      </p:pic>
      <p:sp>
        <p:nvSpPr>
          <p:cNvPr id="2" name="Title 1">
            <a:extLst>
              <a:ext uri="{FF2B5EF4-FFF2-40B4-BE49-F238E27FC236}">
                <a16:creationId xmlns:a16="http://schemas.microsoft.com/office/drawing/2014/main" id="{E0126B84-99CC-4C9A-8A0A-FD48870DA845}"/>
              </a:ext>
            </a:extLst>
          </p:cNvPr>
          <p:cNvSpPr>
            <a:spLocks noGrp="1"/>
          </p:cNvSpPr>
          <p:nvPr>
            <p:ph type="ctrTitle"/>
          </p:nvPr>
        </p:nvSpPr>
        <p:spPr>
          <a:xfrm>
            <a:off x="-6320332" y="3813716"/>
            <a:ext cx="1681425" cy="1665913"/>
          </a:xfrm>
        </p:spPr>
        <p:txBody>
          <a:bodyPr/>
          <a:lstStyle/>
          <a:p>
            <a:endParaRPr lang="en-GB" dirty="0"/>
          </a:p>
        </p:txBody>
      </p:sp>
      <p:sp>
        <p:nvSpPr>
          <p:cNvPr id="4" name="TextBox 3">
            <a:extLst>
              <a:ext uri="{FF2B5EF4-FFF2-40B4-BE49-F238E27FC236}">
                <a16:creationId xmlns:a16="http://schemas.microsoft.com/office/drawing/2014/main" id="{FA06C76C-4EC6-4AB7-AC39-AE8DF485BA13}"/>
              </a:ext>
            </a:extLst>
          </p:cNvPr>
          <p:cNvSpPr txBox="1"/>
          <p:nvPr/>
        </p:nvSpPr>
        <p:spPr>
          <a:xfrm>
            <a:off x="263499" y="135938"/>
            <a:ext cx="7334198" cy="1200329"/>
          </a:xfrm>
          <a:prstGeom prst="rect">
            <a:avLst/>
          </a:prstGeom>
          <a:noFill/>
        </p:spPr>
        <p:txBody>
          <a:bodyPr wrap="square" rtlCol="0">
            <a:spAutoFit/>
          </a:bodyPr>
          <a:lstStyle/>
          <a:p>
            <a:r>
              <a:rPr lang="en-GB" sz="2400" dirty="0">
                <a:latin typeface="Lato" panose="020F0502020204030203" pitchFamily="34" charset="0"/>
              </a:rPr>
              <a:t>William Morris</a:t>
            </a:r>
          </a:p>
          <a:p>
            <a:r>
              <a:rPr lang="en-GB" sz="2400" dirty="0">
                <a:latin typeface="Lato" panose="020F0502020204030203" pitchFamily="34" charset="0"/>
              </a:rPr>
              <a:t>School / College, post 16 and college for students</a:t>
            </a:r>
          </a:p>
          <a:p>
            <a:r>
              <a:rPr lang="en-GB" sz="2400" dirty="0">
                <a:latin typeface="Lato" panose="020F0502020204030203" pitchFamily="34" charset="0"/>
              </a:rPr>
              <a:t>18-25 yrs.</a:t>
            </a:r>
          </a:p>
        </p:txBody>
      </p:sp>
    </p:spTree>
    <p:extLst>
      <p:ext uri="{BB962C8B-B14F-4D97-AF65-F5344CB8AC3E}">
        <p14:creationId xmlns:p14="http://schemas.microsoft.com/office/powerpoint/2010/main" val="1853601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E83BB26-EA1B-4B7E-9E37-29D05F045A3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12419" y="643467"/>
            <a:ext cx="5167162"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430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199312-24E8-431D-9109-96E71EF133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4" name="TextBox 3">
            <a:extLst>
              <a:ext uri="{FF2B5EF4-FFF2-40B4-BE49-F238E27FC236}">
                <a16:creationId xmlns:a16="http://schemas.microsoft.com/office/drawing/2014/main" id="{70F7AAC5-E97A-45C6-822B-55F6CFD0B859}"/>
              </a:ext>
            </a:extLst>
          </p:cNvPr>
          <p:cNvSpPr txBox="1"/>
          <p:nvPr/>
        </p:nvSpPr>
        <p:spPr>
          <a:xfrm>
            <a:off x="5320144" y="1444336"/>
            <a:ext cx="6702137" cy="5635902"/>
          </a:xfrm>
          <a:prstGeom prst="rect">
            <a:avLst/>
          </a:prstGeom>
          <a:noFill/>
        </p:spPr>
        <p:txBody>
          <a:bodyPr wrap="square">
            <a:spAutoFit/>
          </a:bodyPr>
          <a:lstStyle/>
          <a:p>
            <a:r>
              <a:rPr lang="en-GB" sz="1800" b="0" dirty="0">
                <a:solidFill>
                  <a:schemeClr val="bg1"/>
                </a:solidFill>
                <a:latin typeface="Lato" panose="020F0502020204030203" pitchFamily="34" charset="0"/>
              </a:rPr>
              <a:t>Hope is the ability to see a future that’s better then the present , and it’s the power to try to make it happen.</a:t>
            </a:r>
            <a:br>
              <a:rPr lang="en-GB" sz="1800" b="0" dirty="0">
                <a:solidFill>
                  <a:schemeClr val="bg1"/>
                </a:solidFill>
                <a:latin typeface="Lato" panose="020F0502020204030203" pitchFamily="34" charset="0"/>
              </a:rPr>
            </a:br>
            <a:br>
              <a:rPr lang="en-GB" sz="1800" b="0" dirty="0">
                <a:solidFill>
                  <a:schemeClr val="bg1"/>
                </a:solidFill>
                <a:latin typeface="Lato" panose="020F0502020204030203" pitchFamily="34" charset="0"/>
              </a:rPr>
            </a:br>
            <a:br>
              <a:rPr lang="en-GB" b="0" dirty="0">
                <a:solidFill>
                  <a:schemeClr val="bg1"/>
                </a:solidFill>
                <a:latin typeface="Lato" panose="020F0502020204030203" pitchFamily="34" charset="0"/>
              </a:rPr>
            </a:br>
            <a:r>
              <a:rPr lang="en-GB" b="0" dirty="0">
                <a:solidFill>
                  <a:schemeClr val="bg1"/>
                </a:solidFill>
                <a:latin typeface="Lato" panose="020F0502020204030203" pitchFamily="34" charset="0"/>
              </a:rPr>
              <a:t>Changing Outcomes with Optimism</a:t>
            </a:r>
            <a:br>
              <a:rPr lang="en-GB" b="0" dirty="0">
                <a:solidFill>
                  <a:schemeClr val="bg1"/>
                </a:solidFill>
                <a:latin typeface="Lato" panose="020F0502020204030203" pitchFamily="34" charset="0"/>
              </a:rPr>
            </a:br>
            <a:r>
              <a:rPr lang="en-GB" b="0" dirty="0">
                <a:solidFill>
                  <a:schemeClr val="bg1"/>
                </a:solidFill>
                <a:latin typeface="Lato" panose="020F0502020204030203" pitchFamily="34" charset="0"/>
              </a:rPr>
              <a:t>Dr Alan Hamilton 2013</a:t>
            </a:r>
          </a:p>
          <a:p>
            <a:endParaRPr lang="en-GB" dirty="0">
              <a:solidFill>
                <a:schemeClr val="bg1"/>
              </a:solidFill>
              <a:latin typeface="Lato" panose="020F0502020204030203" pitchFamily="34" charset="0"/>
            </a:endParaRPr>
          </a:p>
          <a:p>
            <a:endParaRPr lang="en-GB" dirty="0">
              <a:solidFill>
                <a:schemeClr val="bg1"/>
              </a:solidFill>
              <a:latin typeface="Lato" panose="020F0502020204030203" pitchFamily="34" charset="0"/>
            </a:endParaRPr>
          </a:p>
          <a:p>
            <a:r>
              <a:rPr lang="en-GB" dirty="0">
                <a:solidFill>
                  <a:schemeClr val="bg1"/>
                </a:solidFill>
                <a:latin typeface="Lato" panose="020F0502020204030203" pitchFamily="34" charset="0"/>
              </a:rPr>
              <a:t>Good leaders are a </a:t>
            </a:r>
            <a:r>
              <a:rPr lang="en-GB" u="sng" dirty="0">
                <a:solidFill>
                  <a:schemeClr val="bg1"/>
                </a:solidFill>
                <a:latin typeface="Lato" panose="020F0502020204030203" pitchFamily="34" charset="0"/>
              </a:rPr>
              <a:t>SPONGE</a:t>
            </a:r>
            <a:r>
              <a:rPr lang="en-GB" dirty="0">
                <a:solidFill>
                  <a:schemeClr val="bg1"/>
                </a:solidFill>
                <a:latin typeface="Lato" panose="020F0502020204030203" pitchFamily="34" charset="0"/>
              </a:rPr>
              <a:t> to soak up the rubbish, and prevent it affecting everyone, soak up don’t amplify</a:t>
            </a:r>
          </a:p>
          <a:p>
            <a:r>
              <a:rPr lang="en-GB" dirty="0">
                <a:solidFill>
                  <a:schemeClr val="bg1"/>
                </a:solidFill>
                <a:latin typeface="Lato" panose="020F0502020204030203" pitchFamily="34" charset="0"/>
              </a:rPr>
              <a:t>Dr Bruce Perry 2022</a:t>
            </a:r>
          </a:p>
          <a:p>
            <a:endParaRPr lang="en-GB" dirty="0">
              <a:solidFill>
                <a:schemeClr val="bg1"/>
              </a:solidFill>
              <a:latin typeface="Lato" panose="020F0502020204030203" pitchFamily="34" charset="0"/>
            </a:endParaRPr>
          </a:p>
          <a:p>
            <a:endParaRPr lang="en-GB" dirty="0">
              <a:solidFill>
                <a:schemeClr val="bg1"/>
              </a:solidFill>
              <a:latin typeface="Lato" panose="020F0502020204030203" pitchFamily="34" charset="0"/>
            </a:endParaRPr>
          </a:p>
          <a:p>
            <a:pPr>
              <a:lnSpc>
                <a:spcPct val="107000"/>
              </a:lnSpc>
              <a:spcAft>
                <a:spcPts val="800"/>
              </a:spcAft>
            </a:pPr>
            <a:r>
              <a:rPr lang="en-US" sz="1800" dirty="0">
                <a:solidFill>
                  <a:schemeClr val="bg1"/>
                </a:solidFill>
                <a:effectLst/>
                <a:latin typeface="Lato" panose="020F0502020204030203" pitchFamily="34" charset="0"/>
                <a:ea typeface="Calibri" panose="020F0502020204030204" pitchFamily="34" charset="0"/>
                <a:cs typeface="Times New Roman" panose="02020603050405020304" pitchFamily="18" charset="0"/>
              </a:rPr>
              <a:t>A funny thing happens when leaders consistently act in alignment with their principles and values: They typically produce consistently high performance almost any way you can measure it</a:t>
            </a:r>
            <a:r>
              <a:rPr lang="en-US" sz="1800" i="1" dirty="0">
                <a:solidFill>
                  <a:schemeClr val="bg1"/>
                </a:solidFill>
                <a:effectLst/>
                <a:latin typeface="Lato" panose="020F0502020204030203" pitchFamily="34" charset="0"/>
                <a:ea typeface="Calibri" panose="020F0502020204030204" pitchFamily="34" charset="0"/>
                <a:cs typeface="Times New Roman" panose="02020603050405020304" pitchFamily="18" charset="0"/>
              </a:rPr>
              <a:t>.</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90000"/>
              </a:lnSpc>
              <a:spcBef>
                <a:spcPts val="1000"/>
              </a:spcBef>
            </a:pPr>
            <a:r>
              <a:rPr lang="en-US" sz="1800" kern="1200" dirty="0">
                <a:solidFill>
                  <a:schemeClr val="bg1"/>
                </a:solidFill>
                <a:effectLst/>
                <a:latin typeface="Lato" panose="020F0502020204030203" pitchFamily="34" charset="0"/>
                <a:ea typeface="Times New Roman" panose="02020603050405020304" pitchFamily="18" charset="0"/>
                <a:cs typeface="Times New Roman" panose="02020603050405020304" pitchFamily="18" charset="0"/>
              </a:rPr>
              <a:t>Lennick &amp; </a:t>
            </a:r>
            <a:r>
              <a:rPr lang="en-US" sz="1800" kern="1200" dirty="0" err="1">
                <a:solidFill>
                  <a:schemeClr val="bg1"/>
                </a:solidFill>
                <a:effectLst/>
                <a:latin typeface="Lato" panose="020F0502020204030203" pitchFamily="34" charset="0"/>
                <a:ea typeface="Times New Roman" panose="02020603050405020304" pitchFamily="18" charset="0"/>
                <a:cs typeface="Times New Roman" panose="02020603050405020304" pitchFamily="18" charset="0"/>
              </a:rPr>
              <a:t>KieL</a:t>
            </a:r>
            <a:r>
              <a:rPr lang="en-US" sz="1800" kern="1200" dirty="0">
                <a:solidFill>
                  <a:schemeClr val="bg1"/>
                </a:solidFill>
                <a:effectLst/>
                <a:latin typeface="Lato" panose="020F0502020204030203" pitchFamily="34" charset="0"/>
                <a:ea typeface="Times New Roman" panose="02020603050405020304" pitchFamily="18" charset="0"/>
                <a:cs typeface="Times New Roman" panose="02020603050405020304" pitchFamily="18" charset="0"/>
              </a:rPr>
              <a:t>, 2005 </a:t>
            </a:r>
            <a:endParaRPr lang="en-GB" sz="1800" dirty="0">
              <a:solidFill>
                <a:schemeClr val="bg1"/>
              </a:solidFill>
              <a:effectLst/>
              <a:latin typeface="Times New Roman" panose="02020603050405020304" pitchFamily="18" charset="0"/>
              <a:ea typeface="Times New Roman" panose="02020603050405020304" pitchFamily="18" charset="0"/>
            </a:endParaRPr>
          </a:p>
          <a:p>
            <a:endParaRPr lang="en-GB" dirty="0">
              <a:solidFill>
                <a:schemeClr val="bg1"/>
              </a:solidFill>
              <a:latin typeface="Lato" panose="020F0502020204030203" pitchFamily="34" charset="0"/>
            </a:endParaRPr>
          </a:p>
        </p:txBody>
      </p:sp>
    </p:spTree>
    <p:extLst>
      <p:ext uri="{BB962C8B-B14F-4D97-AF65-F5344CB8AC3E}">
        <p14:creationId xmlns:p14="http://schemas.microsoft.com/office/powerpoint/2010/main" val="4003032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A picture containing tree, outdoor, grass, plant&#10;&#10;Description automatically generated">
            <a:extLst>
              <a:ext uri="{FF2B5EF4-FFF2-40B4-BE49-F238E27FC236}">
                <a16:creationId xmlns:a16="http://schemas.microsoft.com/office/drawing/2014/main" id="{9E137D52-B1AC-493F-B232-C5B0E9A364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3068" y="0"/>
            <a:ext cx="12188932" cy="6857990"/>
          </a:xfrm>
          <a:prstGeom prst="rect">
            <a:avLst/>
          </a:prstGeom>
        </p:spPr>
      </p:pic>
      <p:sp>
        <p:nvSpPr>
          <p:cNvPr id="20" name="Freeform: Shape 1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Content Placeholder 9">
            <a:extLst>
              <a:ext uri="{FF2B5EF4-FFF2-40B4-BE49-F238E27FC236}">
                <a16:creationId xmlns:a16="http://schemas.microsoft.com/office/drawing/2014/main" id="{DFCDD2F3-9DAF-41C1-AFEF-5A43F22F574D}"/>
              </a:ext>
            </a:extLst>
          </p:cNvPr>
          <p:cNvSpPr>
            <a:spLocks noGrp="1"/>
          </p:cNvSpPr>
          <p:nvPr>
            <p:ph idx="1"/>
          </p:nvPr>
        </p:nvSpPr>
        <p:spPr>
          <a:xfrm>
            <a:off x="0" y="4561494"/>
            <a:ext cx="10335491" cy="1872828"/>
          </a:xfrm>
        </p:spPr>
        <p:txBody>
          <a:bodyPr>
            <a:normAutofit/>
          </a:bodyPr>
          <a:lstStyle/>
          <a:p>
            <a:pPr marL="0" indent="0">
              <a:buNone/>
            </a:pPr>
            <a:r>
              <a:rPr kumimoji="0" lang="en-GB" sz="2200" b="0" i="0" u="none" strike="noStrike" kern="1200" cap="none" spc="0" normalizeH="0" baseline="0" noProof="0" dirty="0">
                <a:ln>
                  <a:noFill/>
                </a:ln>
                <a:solidFill>
                  <a:prstClr val="white"/>
                </a:solidFill>
                <a:effectLst/>
                <a:uLnTx/>
                <a:uFillTx/>
                <a:latin typeface="Lato" panose="020F0502020204030203" pitchFamily="34" charset="0"/>
              </a:rPr>
              <a:t>Regulated leaders can regulate colleagues, regulated colleagues can regulate children and young people.</a:t>
            </a:r>
          </a:p>
          <a:p>
            <a:pPr marL="0" indent="0">
              <a:buNone/>
            </a:pPr>
            <a:endPar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a:p>
            <a:endParaRPr lang="en-US" sz="1800" dirty="0"/>
          </a:p>
        </p:txBody>
      </p:sp>
      <p:sp>
        <p:nvSpPr>
          <p:cNvPr id="4" name="Slide Number Placeholder 3">
            <a:extLst>
              <a:ext uri="{FF2B5EF4-FFF2-40B4-BE49-F238E27FC236}">
                <a16:creationId xmlns:a16="http://schemas.microsoft.com/office/drawing/2014/main" id="{5E7E6785-4545-451D-89FA-2B85DC16262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4E00E022-393E-4DBB-B0C8-F3D00D980756}" type="slidenum">
              <a:rPr lang="en-GB">
                <a:solidFill>
                  <a:srgbClr val="FFFFFF"/>
                </a:solidFill>
              </a:rPr>
              <a:pPr>
                <a:spcAft>
                  <a:spcPts val="600"/>
                </a:spcAft>
              </a:pPr>
              <a:t>52</a:t>
            </a:fld>
            <a:endParaRPr lang="en-GB">
              <a:solidFill>
                <a:srgbClr val="FFFFFF"/>
              </a:solidFill>
            </a:endParaRPr>
          </a:p>
        </p:txBody>
      </p:sp>
    </p:spTree>
    <p:extLst>
      <p:ext uri="{BB962C8B-B14F-4D97-AF65-F5344CB8AC3E}">
        <p14:creationId xmlns:p14="http://schemas.microsoft.com/office/powerpoint/2010/main" val="17114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1DC3236-C546-41F2-AEE0-E4B2E3EE10B1}"/>
              </a:ext>
            </a:extLst>
          </p:cNvPr>
          <p:cNvSpPr txBox="1">
            <a:spLocks/>
          </p:cNvSpPr>
          <p:nvPr/>
        </p:nvSpPr>
        <p:spPr>
          <a:xfrm>
            <a:off x="139485" y="1825624"/>
            <a:ext cx="11906573" cy="4838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Ikaros Sans Regular" panose="02000000000000000000" pitchFamily="2" charset="0"/>
            </a:endParaRPr>
          </a:p>
          <a:p>
            <a:pPr marL="0" indent="0">
              <a:buFont typeface="Arial" panose="020B0604020202020204" pitchFamily="34" charset="0"/>
              <a:buNone/>
            </a:pPr>
            <a:r>
              <a:rPr lang="en-GB" dirty="0">
                <a:solidFill>
                  <a:srgbClr val="FFFF00"/>
                </a:solidFill>
                <a:latin typeface="Lato" panose="020F0502020204030203" pitchFamily="34" charset="0"/>
              </a:rPr>
              <a:t>Co-regulation:</a:t>
            </a:r>
            <a:r>
              <a:rPr lang="en-GB" dirty="0">
                <a:latin typeface="Lato" panose="020F0502020204030203" pitchFamily="34" charset="0"/>
              </a:rPr>
              <a:t> </a:t>
            </a:r>
            <a:r>
              <a:rPr lang="en-GB" dirty="0">
                <a:solidFill>
                  <a:schemeClr val="bg1"/>
                </a:solidFill>
                <a:latin typeface="Lato" panose="020F0502020204030203" pitchFamily="34" charset="0"/>
              </a:rPr>
              <a:t>is a biological imperative: a need that must be met to sustain life. It is through reciprocal regulation of our autonomic nervous states that we feel safe to move into connection and create trusting relationships.</a:t>
            </a:r>
          </a:p>
          <a:p>
            <a:endParaRPr lang="en-GB" dirty="0">
              <a:latin typeface="Lato" panose="020F0502020204030203" pitchFamily="34" charset="0"/>
            </a:endParaRPr>
          </a:p>
          <a:p>
            <a:pPr marL="0" indent="0">
              <a:buFont typeface="Arial" panose="020B0604020202020204" pitchFamily="34" charset="0"/>
              <a:buNone/>
            </a:pPr>
            <a:r>
              <a:rPr lang="en-GB" dirty="0">
                <a:solidFill>
                  <a:srgbClr val="FFFF00"/>
                </a:solidFill>
                <a:latin typeface="Lato" panose="020F0502020204030203" pitchFamily="34" charset="0"/>
              </a:rPr>
              <a:t>Self Regulation: </a:t>
            </a:r>
            <a:r>
              <a:rPr lang="en-GB" dirty="0">
                <a:solidFill>
                  <a:schemeClr val="bg1"/>
                </a:solidFill>
                <a:latin typeface="Lato" panose="020F0502020204030203" pitchFamily="34" charset="0"/>
              </a:rPr>
              <a:t>can be defined in various ways. In the most basic sense, it involves controlling ones behaviour, emotions, and thoughts in the pursuit of long-term goals. More specifically, emotional </a:t>
            </a:r>
            <a:r>
              <a:rPr lang="en-GB" dirty="0">
                <a:solidFill>
                  <a:srgbClr val="FFFF00"/>
                </a:solidFill>
                <a:latin typeface="Lato" panose="020F0502020204030203" pitchFamily="34" charset="0"/>
              </a:rPr>
              <a:t>self-regulation </a:t>
            </a:r>
            <a:r>
              <a:rPr lang="en-GB" dirty="0">
                <a:solidFill>
                  <a:schemeClr val="bg1"/>
                </a:solidFill>
                <a:latin typeface="Lato" panose="020F0502020204030203" pitchFamily="34" charset="0"/>
              </a:rPr>
              <a:t>refers to the ability to manage disruptive emotions and impulses.</a:t>
            </a:r>
          </a:p>
        </p:txBody>
      </p:sp>
      <p:sp>
        <p:nvSpPr>
          <p:cNvPr id="3" name="TextBox 2">
            <a:extLst>
              <a:ext uri="{FF2B5EF4-FFF2-40B4-BE49-F238E27FC236}">
                <a16:creationId xmlns:a16="http://schemas.microsoft.com/office/drawing/2014/main" id="{3139C6E8-BD95-4FF7-81FB-C19E4C36F077}"/>
              </a:ext>
            </a:extLst>
          </p:cNvPr>
          <p:cNvSpPr txBox="1"/>
          <p:nvPr/>
        </p:nvSpPr>
        <p:spPr>
          <a:xfrm>
            <a:off x="256031" y="1006321"/>
            <a:ext cx="9005011" cy="800219"/>
          </a:xfrm>
          <a:prstGeom prst="rect">
            <a:avLst/>
          </a:prstGeom>
          <a:noFill/>
        </p:spPr>
        <p:txBody>
          <a:bodyPr wrap="square" rtlCol="0">
            <a:spAutoFit/>
          </a:bodyPr>
          <a:lstStyle/>
          <a:p>
            <a:r>
              <a:rPr lang="en-GB" sz="2800" b="1" dirty="0">
                <a:solidFill>
                  <a:srgbClr val="002060"/>
                </a:solidFill>
                <a:latin typeface="Lato" panose="020F0502020204030203" pitchFamily="34" charset="0"/>
              </a:rPr>
              <a:t>Staying Regulated During Covid</a:t>
            </a:r>
          </a:p>
          <a:p>
            <a:endParaRPr lang="en-GB" dirty="0"/>
          </a:p>
        </p:txBody>
      </p:sp>
    </p:spTree>
    <p:extLst>
      <p:ext uri="{BB962C8B-B14F-4D97-AF65-F5344CB8AC3E}">
        <p14:creationId xmlns:p14="http://schemas.microsoft.com/office/powerpoint/2010/main" val="1062381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429196-E3F2-41BE-9143-769F2F7EA4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9333" y="1385896"/>
            <a:ext cx="7738937" cy="5361463"/>
          </a:xfrm>
          <a:prstGeom prst="rect">
            <a:avLst/>
          </a:prstGeom>
        </p:spPr>
      </p:pic>
      <p:sp>
        <p:nvSpPr>
          <p:cNvPr id="3" name="TextBox 2">
            <a:extLst>
              <a:ext uri="{FF2B5EF4-FFF2-40B4-BE49-F238E27FC236}">
                <a16:creationId xmlns:a16="http://schemas.microsoft.com/office/drawing/2014/main" id="{A52CA28D-958E-499C-AB90-3F161BA47BA4}"/>
              </a:ext>
            </a:extLst>
          </p:cNvPr>
          <p:cNvSpPr txBox="1"/>
          <p:nvPr/>
        </p:nvSpPr>
        <p:spPr>
          <a:xfrm>
            <a:off x="193729" y="616059"/>
            <a:ext cx="3479369" cy="5004896"/>
          </a:xfrm>
          <a:prstGeom prst="rect">
            <a:avLst/>
          </a:prstGeom>
          <a:noFill/>
        </p:spPr>
        <p:txBody>
          <a:bodyPr wrap="square" rtlCol="0">
            <a:spAutoFit/>
          </a:bodyPr>
          <a:lstStyle/>
          <a:p>
            <a:pPr algn="ctr">
              <a:lnSpc>
                <a:spcPct val="107000"/>
              </a:lnSpc>
              <a:spcAft>
                <a:spcPts val="800"/>
              </a:spcAft>
            </a:pPr>
            <a:r>
              <a:rPr lang="en-GB" sz="2000" dirty="0">
                <a:solidFill>
                  <a:prstClr val="white"/>
                </a:solidFill>
                <a:latin typeface="Lato" panose="020F0502020204030203" pitchFamily="34" charset="0"/>
                <a:ea typeface="Calibri" panose="020F0502020204030204" pitchFamily="34" charset="0"/>
                <a:cs typeface="Times New Roman" panose="02020603050405020304" pitchFamily="18" charset="0"/>
              </a:rPr>
              <a:t>The children and young people we work with are often </a:t>
            </a:r>
            <a:r>
              <a:rPr lang="en-GB" sz="2000" dirty="0">
                <a:solidFill>
                  <a:srgbClr val="00B0F0"/>
                </a:solidFill>
                <a:latin typeface="Lato" panose="020F0502020204030203" pitchFamily="34" charset="0"/>
                <a:ea typeface="Calibri" panose="020F0502020204030204" pitchFamily="34" charset="0"/>
                <a:cs typeface="Times New Roman" panose="02020603050405020304" pitchFamily="18" charset="0"/>
              </a:rPr>
              <a:t>hyper aroused and hyper vigilant</a:t>
            </a:r>
            <a:r>
              <a:rPr lang="en-GB" sz="2000" dirty="0">
                <a:solidFill>
                  <a:prstClr val="white"/>
                </a:solidFill>
                <a:latin typeface="Lato" panose="020F0502020204030203" pitchFamily="34" charset="0"/>
                <a:ea typeface="Calibri" panose="020F0502020204030204" pitchFamily="34" charset="0"/>
                <a:cs typeface="Times New Roman" panose="02020603050405020304" pitchFamily="18" charset="0"/>
              </a:rPr>
              <a:t>, they have experienced childhood trauma and adversity:  </a:t>
            </a:r>
          </a:p>
          <a:p>
            <a:pPr algn="ctr">
              <a:lnSpc>
                <a:spcPct val="107000"/>
              </a:lnSpc>
              <a:spcAft>
                <a:spcPts val="800"/>
              </a:spcAft>
            </a:pPr>
            <a:r>
              <a:rPr lang="en-GB" sz="2000" dirty="0">
                <a:solidFill>
                  <a:prstClr val="white"/>
                </a:solidFill>
                <a:latin typeface="Lato" panose="020F0502020204030203" pitchFamily="34" charset="0"/>
                <a:ea typeface="Calibri" panose="020F0502020204030204" pitchFamily="34" charset="0"/>
                <a:cs typeface="Times New Roman" panose="02020603050405020304" pitchFamily="18" charset="0"/>
              </a:rPr>
              <a:t>young people are often in an </a:t>
            </a:r>
          </a:p>
          <a:p>
            <a:pPr algn="ctr">
              <a:lnSpc>
                <a:spcPct val="107000"/>
              </a:lnSpc>
              <a:spcAft>
                <a:spcPts val="800"/>
              </a:spcAft>
            </a:pPr>
            <a:r>
              <a:rPr lang="en-GB" sz="2000" dirty="0">
                <a:solidFill>
                  <a:srgbClr val="00B0F0"/>
                </a:solidFill>
                <a:latin typeface="Lato" panose="020F0502020204030203" pitchFamily="34" charset="0"/>
                <a:ea typeface="Calibri" panose="020F0502020204030204" pitchFamily="34" charset="0"/>
                <a:cs typeface="Times New Roman" panose="02020603050405020304" pitchFamily="18" charset="0"/>
              </a:rPr>
              <a:t>arousal state, </a:t>
            </a:r>
          </a:p>
          <a:p>
            <a:pPr algn="ctr">
              <a:lnSpc>
                <a:spcPct val="107000"/>
              </a:lnSpc>
              <a:spcAft>
                <a:spcPts val="800"/>
              </a:spcAft>
            </a:pPr>
            <a:r>
              <a:rPr lang="en-GB" dirty="0">
                <a:solidFill>
                  <a:prstClr val="white"/>
                </a:solidFill>
                <a:latin typeface="Lato" panose="020F0502020204030203" pitchFamily="34" charset="0"/>
                <a:ea typeface="Calibri" panose="020F0502020204030204" pitchFamily="34" charset="0"/>
                <a:cs typeface="Times New Roman" panose="02020603050405020304" pitchFamily="18" charset="0"/>
              </a:rPr>
              <a:t>An individuals true cognitive and relational capabilities cannot be accurately</a:t>
            </a:r>
          </a:p>
          <a:p>
            <a:pPr algn="ctr">
              <a:lnSpc>
                <a:spcPct val="107000"/>
              </a:lnSpc>
              <a:spcAft>
                <a:spcPts val="800"/>
              </a:spcAft>
            </a:pPr>
            <a:r>
              <a:rPr lang="en-GB" dirty="0">
                <a:solidFill>
                  <a:prstClr val="white"/>
                </a:solidFill>
                <a:latin typeface="Lato" panose="020F0502020204030203" pitchFamily="34" charset="0"/>
                <a:ea typeface="Calibri" panose="020F0502020204030204" pitchFamily="34" charset="0"/>
                <a:cs typeface="Times New Roman" panose="02020603050405020304" pitchFamily="18" charset="0"/>
              </a:rPr>
              <a:t>determined until they are regulated.</a:t>
            </a:r>
          </a:p>
          <a:p>
            <a:pPr>
              <a:lnSpc>
                <a:spcPct val="107000"/>
              </a:lnSpc>
              <a:spcAft>
                <a:spcPts val="800"/>
              </a:spcAft>
            </a:pPr>
            <a:endParaRPr lang="en-GB"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8960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1BD7-65E6-4F46-BC8E-9D61B7582307}"/>
              </a:ext>
            </a:extLst>
          </p:cNvPr>
          <p:cNvSpPr>
            <a:spLocks noGrp="1"/>
          </p:cNvSpPr>
          <p:nvPr>
            <p:ph type="title"/>
          </p:nvPr>
        </p:nvSpPr>
        <p:spPr>
          <a:xfrm>
            <a:off x="191343" y="188464"/>
            <a:ext cx="6146635" cy="6505502"/>
          </a:xfrm>
        </p:spPr>
        <p:txBody>
          <a:bodyPr/>
          <a:lstStyle/>
          <a:p>
            <a:br>
              <a:rPr lang="en-GB" sz="1600" dirty="0"/>
            </a:br>
            <a:br>
              <a:rPr lang="en-GB" sz="1600" dirty="0"/>
            </a:br>
            <a:br>
              <a:rPr lang="en-GB" sz="1600" dirty="0"/>
            </a:br>
            <a:br>
              <a:rPr lang="en-GB" sz="1600" dirty="0"/>
            </a:br>
            <a:endParaRPr lang="en-GB" sz="1600" dirty="0"/>
          </a:p>
        </p:txBody>
      </p:sp>
      <p:pic>
        <p:nvPicPr>
          <p:cNvPr id="7" name="Picture 6">
            <a:extLst>
              <a:ext uri="{FF2B5EF4-FFF2-40B4-BE49-F238E27FC236}">
                <a16:creationId xmlns:a16="http://schemas.microsoft.com/office/drawing/2014/main" id="{D9915D00-9367-4628-A75A-57E8EA7006D7}"/>
              </a:ext>
            </a:extLst>
          </p:cNvPr>
          <p:cNvPicPr>
            <a:picLocks noChangeAspect="1"/>
          </p:cNvPicPr>
          <p:nvPr/>
        </p:nvPicPr>
        <p:blipFill>
          <a:blip r:embed="rId3"/>
          <a:stretch>
            <a:fillRect/>
          </a:stretch>
        </p:blipFill>
        <p:spPr>
          <a:xfrm>
            <a:off x="285633" y="0"/>
            <a:ext cx="5736128" cy="6858000"/>
          </a:xfrm>
          <a:prstGeom prst="rect">
            <a:avLst/>
          </a:prstGeom>
        </p:spPr>
      </p:pic>
    </p:spTree>
    <p:extLst>
      <p:ext uri="{BB962C8B-B14F-4D97-AF65-F5344CB8AC3E}">
        <p14:creationId xmlns:p14="http://schemas.microsoft.com/office/powerpoint/2010/main" val="123743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51AFE0-749A-4CB6-9CFE-000E1215EB5C}"/>
              </a:ext>
            </a:extLst>
          </p:cNvPr>
          <p:cNvPicPr>
            <a:picLocks noChangeAspect="1"/>
          </p:cNvPicPr>
          <p:nvPr/>
        </p:nvPicPr>
        <p:blipFill>
          <a:blip r:embed="rId2"/>
          <a:stretch>
            <a:fillRect/>
          </a:stretch>
        </p:blipFill>
        <p:spPr>
          <a:xfrm>
            <a:off x="129354" y="-589369"/>
            <a:ext cx="11814627" cy="6813187"/>
          </a:xfrm>
          <a:prstGeom prst="rect">
            <a:avLst/>
          </a:prstGeom>
        </p:spPr>
      </p:pic>
    </p:spTree>
    <p:extLst>
      <p:ext uri="{BB962C8B-B14F-4D97-AF65-F5344CB8AC3E}">
        <p14:creationId xmlns:p14="http://schemas.microsoft.com/office/powerpoint/2010/main" val="1946748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FC1EBE10-7DD7-419C-B9A4-0D981E82B89A">
            <a:extLst>
              <a:ext uri="{FF2B5EF4-FFF2-40B4-BE49-F238E27FC236}">
                <a16:creationId xmlns:a16="http://schemas.microsoft.com/office/drawing/2014/main" id="{F44A1E1C-4EA7-4A4A-BFF8-4BDE31361F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a:extLst>
              <a:ext uri="{FF2B5EF4-FFF2-40B4-BE49-F238E27FC236}">
                <a16:creationId xmlns:a16="http://schemas.microsoft.com/office/drawing/2014/main" id="{CAC74EFA-5946-440B-B7C0-B021C6A90843}"/>
              </a:ext>
            </a:extLst>
          </p:cNvPr>
          <p:cNvPicPr>
            <a:picLocks noChangeAspect="1"/>
          </p:cNvPicPr>
          <p:nvPr/>
        </p:nvPicPr>
        <p:blipFill>
          <a:blip r:embed="rId3"/>
          <a:stretch>
            <a:fillRect/>
          </a:stretch>
        </p:blipFill>
        <p:spPr>
          <a:xfrm>
            <a:off x="5143500" y="1817827"/>
            <a:ext cx="7107022" cy="2594501"/>
          </a:xfrm>
          <a:prstGeom prst="rect">
            <a:avLst/>
          </a:prstGeom>
        </p:spPr>
      </p:pic>
      <p:pic>
        <p:nvPicPr>
          <p:cNvPr id="7" name="Content Placeholder 4">
            <a:extLst>
              <a:ext uri="{FF2B5EF4-FFF2-40B4-BE49-F238E27FC236}">
                <a16:creationId xmlns:a16="http://schemas.microsoft.com/office/drawing/2014/main" id="{A592FBE0-636B-4804-A14A-506A6C3BFB8D}"/>
              </a:ext>
            </a:extLst>
          </p:cNvPr>
          <p:cNvPicPr>
            <a:picLocks noChangeAspect="1"/>
          </p:cNvPicPr>
          <p:nvPr/>
        </p:nvPicPr>
        <p:blipFill>
          <a:blip r:embed="rId4"/>
          <a:stretch>
            <a:fillRect/>
          </a:stretch>
        </p:blipFill>
        <p:spPr>
          <a:xfrm>
            <a:off x="5139957" y="4412328"/>
            <a:ext cx="7110565" cy="2445672"/>
          </a:xfrm>
          <a:prstGeom prst="rect">
            <a:avLst/>
          </a:prstGeom>
        </p:spPr>
      </p:pic>
    </p:spTree>
    <p:extLst>
      <p:ext uri="{BB962C8B-B14F-4D97-AF65-F5344CB8AC3E}">
        <p14:creationId xmlns:p14="http://schemas.microsoft.com/office/powerpoint/2010/main" val="3168529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10;&#10;Description automatically generated">
            <a:extLst>
              <a:ext uri="{FF2B5EF4-FFF2-40B4-BE49-F238E27FC236}">
                <a16:creationId xmlns:a16="http://schemas.microsoft.com/office/drawing/2014/main" id="{48D6A334-0263-477D-854B-E6BB2A15531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0"/>
            <a:ext cx="12191980" cy="6857990"/>
          </a:xfrm>
          <a:prstGeom prst="rect">
            <a:avLst/>
          </a:prstGeom>
        </p:spPr>
      </p:pic>
      <p:sp>
        <p:nvSpPr>
          <p:cNvPr id="4" name="Slide Number Placeholder 3">
            <a:extLst>
              <a:ext uri="{FF2B5EF4-FFF2-40B4-BE49-F238E27FC236}">
                <a16:creationId xmlns:a16="http://schemas.microsoft.com/office/drawing/2014/main" id="{D3F9D777-BB29-40D9-9485-E2386A0B710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4E00E022-393E-4DBB-B0C8-F3D00D980756}" type="slidenum">
              <a:rPr lang="en-US">
                <a:solidFill>
                  <a:srgbClr val="FFFFFF"/>
                </a:solidFill>
              </a:rPr>
              <a:pPr defTabSz="457200">
                <a:spcAft>
                  <a:spcPts val="600"/>
                </a:spcAft>
              </a:pPr>
              <a:t>58</a:t>
            </a:fld>
            <a:endParaRPr lang="en-US">
              <a:solidFill>
                <a:srgbClr val="FFFFFF"/>
              </a:solidFill>
            </a:endParaRPr>
          </a:p>
        </p:txBody>
      </p:sp>
      <p:sp>
        <p:nvSpPr>
          <p:cNvPr id="8" name="Title 1">
            <a:extLst>
              <a:ext uri="{FF2B5EF4-FFF2-40B4-BE49-F238E27FC236}">
                <a16:creationId xmlns:a16="http://schemas.microsoft.com/office/drawing/2014/main" id="{E0A3D62F-CBB3-47BE-A5A6-FE868D30A24F}"/>
              </a:ext>
            </a:extLst>
          </p:cNvPr>
          <p:cNvSpPr>
            <a:spLocks noGrp="1"/>
          </p:cNvSpPr>
          <p:nvPr>
            <p:ph type="title"/>
          </p:nvPr>
        </p:nvSpPr>
        <p:spPr>
          <a:xfrm>
            <a:off x="490527" y="5048227"/>
            <a:ext cx="11210925" cy="744836"/>
          </a:xfrm>
        </p:spPr>
        <p:txBody>
          <a:bodyPr vert="horz" lIns="91440" tIns="45720" rIns="91440" bIns="45720" rtlCol="0" anchor="ctr">
            <a:noAutofit/>
          </a:bodyPr>
          <a:lstStyle/>
          <a:p>
            <a:pPr algn="ctr"/>
            <a:r>
              <a:rPr lang="en-US" sz="2800" b="1" dirty="0">
                <a:solidFill>
                  <a:schemeClr val="bg1"/>
                </a:solidFill>
              </a:rPr>
              <a:t>Practice Humility Knowing that one can always learn especially from children</a:t>
            </a:r>
            <a:br>
              <a:rPr lang="en-US" sz="2800" b="1" dirty="0">
                <a:solidFill>
                  <a:schemeClr val="bg1"/>
                </a:solidFill>
              </a:rPr>
            </a:br>
            <a:r>
              <a:rPr lang="en-US" sz="2800" b="1" dirty="0">
                <a:solidFill>
                  <a:schemeClr val="bg1"/>
                </a:solidFill>
              </a:rPr>
              <a:t>Rudolf Steiner 1903</a:t>
            </a:r>
          </a:p>
        </p:txBody>
      </p:sp>
    </p:spTree>
    <p:extLst>
      <p:ext uri="{BB962C8B-B14F-4D97-AF65-F5344CB8AC3E}">
        <p14:creationId xmlns:p14="http://schemas.microsoft.com/office/powerpoint/2010/main" val="204736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outdoor, tree, park&#10;&#10;Description automatically generated">
            <a:extLst>
              <a:ext uri="{FF2B5EF4-FFF2-40B4-BE49-F238E27FC236}">
                <a16:creationId xmlns:a16="http://schemas.microsoft.com/office/drawing/2014/main" id="{C2352EED-E8EE-4964-BA94-28492CACC3D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CBCE5EE4-17B3-40B3-9102-956C1C03FB82}"/>
              </a:ext>
            </a:extLst>
          </p:cNvPr>
          <p:cNvPicPr>
            <a:picLocks noChangeAspect="1"/>
          </p:cNvPicPr>
          <p:nvPr/>
        </p:nvPicPr>
        <p:blipFill>
          <a:blip r:embed="rId4"/>
          <a:stretch>
            <a:fillRect/>
          </a:stretch>
        </p:blipFill>
        <p:spPr>
          <a:xfrm>
            <a:off x="0" y="5455150"/>
            <a:ext cx="4286707" cy="1401567"/>
          </a:xfrm>
          <a:prstGeom prst="rect">
            <a:avLst/>
          </a:prstGeom>
        </p:spPr>
      </p:pic>
    </p:spTree>
    <p:extLst>
      <p:ext uri="{BB962C8B-B14F-4D97-AF65-F5344CB8AC3E}">
        <p14:creationId xmlns:p14="http://schemas.microsoft.com/office/powerpoint/2010/main" val="99917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9981E998-1AE7-4796-BE70-871EA3AAC37F}"/>
              </a:ext>
            </a:extLst>
          </p:cNvPr>
          <p:cNvPicPr>
            <a:picLocks noChangeAspect="1"/>
          </p:cNvPicPr>
          <p:nvPr/>
        </p:nvPicPr>
        <p:blipFill>
          <a:blip r:embed="rId2"/>
          <a:stretch>
            <a:fillRect/>
          </a:stretch>
        </p:blipFill>
        <p:spPr>
          <a:xfrm>
            <a:off x="230566" y="841461"/>
            <a:ext cx="3397537" cy="5612703"/>
          </a:xfrm>
          <a:prstGeom prst="rect">
            <a:avLst/>
          </a:prstGeom>
        </p:spPr>
      </p:pic>
      <p:sp>
        <p:nvSpPr>
          <p:cNvPr id="7" name="TextBox 6">
            <a:extLst>
              <a:ext uri="{FF2B5EF4-FFF2-40B4-BE49-F238E27FC236}">
                <a16:creationId xmlns:a16="http://schemas.microsoft.com/office/drawing/2014/main" id="{85D893F5-8908-4229-AFC3-B87FA211B41C}"/>
              </a:ext>
            </a:extLst>
          </p:cNvPr>
          <p:cNvSpPr txBox="1"/>
          <p:nvPr/>
        </p:nvSpPr>
        <p:spPr>
          <a:xfrm>
            <a:off x="4188140" y="1427910"/>
            <a:ext cx="777329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mn-ea"/>
                <a:cs typeface="Avenir Light"/>
              </a:rPr>
              <a:t>Rudolf Steiner was a philosopher, teacher, and doctor, he founded the Waldorf schools movement which now has over 2000 schools,  300 special education schools, 60 teachers' colleges in over 50 countries throughout the world.</a:t>
            </a:r>
          </a:p>
        </p:txBody>
      </p:sp>
      <p:sp>
        <p:nvSpPr>
          <p:cNvPr id="8" name="TextBox 7">
            <a:extLst>
              <a:ext uri="{FF2B5EF4-FFF2-40B4-BE49-F238E27FC236}">
                <a16:creationId xmlns:a16="http://schemas.microsoft.com/office/drawing/2014/main" id="{FE57FA53-D4C1-43EA-9152-6D17AF95410E}"/>
              </a:ext>
            </a:extLst>
          </p:cNvPr>
          <p:cNvSpPr txBox="1"/>
          <p:nvPr/>
        </p:nvSpPr>
        <p:spPr>
          <a:xfrm>
            <a:off x="3751639" y="4981616"/>
            <a:ext cx="8388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ato" panose="020F0502020204030203" pitchFamily="34" charset="0"/>
              </a:rPr>
              <a:t>“Practice Humility knowing that one can always learn especially from children”</a:t>
            </a:r>
          </a:p>
        </p:txBody>
      </p:sp>
      <p:pic>
        <p:nvPicPr>
          <p:cNvPr id="9" name="Picture 8">
            <a:extLst>
              <a:ext uri="{FF2B5EF4-FFF2-40B4-BE49-F238E27FC236}">
                <a16:creationId xmlns:a16="http://schemas.microsoft.com/office/drawing/2014/main" id="{A011F6CE-05BE-4094-B697-2B6DF5569298}"/>
              </a:ext>
            </a:extLst>
          </p:cNvPr>
          <p:cNvPicPr>
            <a:picLocks noChangeAspect="1"/>
          </p:cNvPicPr>
          <p:nvPr/>
        </p:nvPicPr>
        <p:blipFill>
          <a:blip r:embed="rId3"/>
          <a:stretch>
            <a:fillRect/>
          </a:stretch>
        </p:blipFill>
        <p:spPr>
          <a:xfrm>
            <a:off x="6408661" y="464659"/>
            <a:ext cx="2371550" cy="963251"/>
          </a:xfrm>
          <a:prstGeom prst="rect">
            <a:avLst/>
          </a:prstGeom>
        </p:spPr>
      </p:pic>
    </p:spTree>
    <p:extLst>
      <p:ext uri="{BB962C8B-B14F-4D97-AF65-F5344CB8AC3E}">
        <p14:creationId xmlns:p14="http://schemas.microsoft.com/office/powerpoint/2010/main" val="34445953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BC0D9B-3955-4226-96C2-DF909E2E495A}"/>
              </a:ext>
            </a:extLst>
          </p:cNvPr>
          <p:cNvPicPr>
            <a:picLocks noChangeAspect="1"/>
          </p:cNvPicPr>
          <p:nvPr/>
        </p:nvPicPr>
        <p:blipFill>
          <a:blip r:embed="rId2"/>
          <a:stretch>
            <a:fillRect/>
          </a:stretch>
        </p:blipFill>
        <p:spPr>
          <a:xfrm>
            <a:off x="252082" y="0"/>
            <a:ext cx="11687835" cy="6858000"/>
          </a:xfrm>
          <a:prstGeom prst="rect">
            <a:avLst/>
          </a:prstGeom>
        </p:spPr>
      </p:pic>
      <p:pic>
        <p:nvPicPr>
          <p:cNvPr id="3" name="Picture 2">
            <a:extLst>
              <a:ext uri="{FF2B5EF4-FFF2-40B4-BE49-F238E27FC236}">
                <a16:creationId xmlns:a16="http://schemas.microsoft.com/office/drawing/2014/main" id="{17D0DDA6-5DDA-4FB2-99B2-A7A4110CA4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6363" y="815878"/>
            <a:ext cx="1292010" cy="1549619"/>
          </a:xfrm>
          <a:prstGeom prst="rect">
            <a:avLst/>
          </a:prstGeom>
        </p:spPr>
      </p:pic>
      <p:pic>
        <p:nvPicPr>
          <p:cNvPr id="4" name="Picture 3">
            <a:extLst>
              <a:ext uri="{FF2B5EF4-FFF2-40B4-BE49-F238E27FC236}">
                <a16:creationId xmlns:a16="http://schemas.microsoft.com/office/drawing/2014/main" id="{111D7F69-FDF5-4D12-9872-BF6DE6FC33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6983" y="282088"/>
            <a:ext cx="1067580" cy="1067580"/>
          </a:xfrm>
          <a:prstGeom prst="rect">
            <a:avLst/>
          </a:prstGeom>
        </p:spPr>
      </p:pic>
      <p:pic>
        <p:nvPicPr>
          <p:cNvPr id="5" name="Picture 4">
            <a:extLst>
              <a:ext uri="{FF2B5EF4-FFF2-40B4-BE49-F238E27FC236}">
                <a16:creationId xmlns:a16="http://schemas.microsoft.com/office/drawing/2014/main" id="{64CDE626-760E-4499-9904-99F1824E43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4129" y="3691944"/>
            <a:ext cx="730178" cy="1416649"/>
          </a:xfrm>
          <a:prstGeom prst="rect">
            <a:avLst/>
          </a:prstGeom>
        </p:spPr>
      </p:pic>
      <p:pic>
        <p:nvPicPr>
          <p:cNvPr id="6" name="Picture 5">
            <a:extLst>
              <a:ext uri="{FF2B5EF4-FFF2-40B4-BE49-F238E27FC236}">
                <a16:creationId xmlns:a16="http://schemas.microsoft.com/office/drawing/2014/main" id="{B63BF92C-B2A0-4B22-A81E-C474C5E1BC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3026" y="3691944"/>
            <a:ext cx="1054082" cy="855312"/>
          </a:xfrm>
          <a:prstGeom prst="rect">
            <a:avLst/>
          </a:prstGeom>
        </p:spPr>
      </p:pic>
    </p:spTree>
    <p:extLst>
      <p:ext uri="{BB962C8B-B14F-4D97-AF65-F5344CB8AC3E}">
        <p14:creationId xmlns:p14="http://schemas.microsoft.com/office/powerpoint/2010/main" val="2821058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BDC74D-9BC6-4F00-884F-21B9641D45BF}"/>
              </a:ext>
            </a:extLst>
          </p:cNvPr>
          <p:cNvSpPr/>
          <p:nvPr/>
        </p:nvSpPr>
        <p:spPr>
          <a:xfrm>
            <a:off x="85493" y="387123"/>
            <a:ext cx="8481195" cy="7654275"/>
          </a:xfrm>
          <a:prstGeom prst="rect">
            <a:avLst/>
          </a:prstGeom>
        </p:spPr>
        <p:txBody>
          <a:bodyPr wrap="square">
            <a:spAutoFit/>
          </a:bodyPr>
          <a:lstStyle/>
          <a:p>
            <a:pPr algn="ctr">
              <a:lnSpc>
                <a:spcPct val="90000"/>
              </a:lnSpc>
              <a:defRPr/>
            </a:pPr>
            <a:r>
              <a:rPr lang="en-US" altLang="en-US" sz="4400" dirty="0">
                <a:solidFill>
                  <a:prstClr val="white"/>
                </a:solidFill>
                <a:latin typeface="Lato" panose="020F0502020204030203" pitchFamily="34" charset="0"/>
              </a:rPr>
              <a:t>Survival is more important than reasoning</a:t>
            </a:r>
          </a:p>
          <a:p>
            <a:pPr marL="228600" indent="-228600" algn="ctr">
              <a:lnSpc>
                <a:spcPct val="90000"/>
              </a:lnSpc>
              <a:spcBef>
                <a:spcPts val="1000"/>
              </a:spcBef>
              <a:buFont typeface="Arial" panose="020B0604020202020204" pitchFamily="34" charset="0"/>
              <a:buChar char="•"/>
              <a:defRPr/>
            </a:pPr>
            <a:r>
              <a:rPr lang="en-GB" sz="2400" dirty="0">
                <a:solidFill>
                  <a:prstClr val="white"/>
                </a:solidFill>
                <a:latin typeface="Lato" panose="020F0502020204030203" pitchFamily="34" charset="0"/>
              </a:rPr>
              <a:t>Everything about us our minds our brains and our bodies leads to collaboration, social systems, this is our most powerful survival strategy.</a:t>
            </a:r>
          </a:p>
          <a:p>
            <a:pPr algn="ctr">
              <a:lnSpc>
                <a:spcPct val="90000"/>
              </a:lnSpc>
              <a:spcBef>
                <a:spcPts val="1000"/>
              </a:spcBef>
              <a:defRPr/>
            </a:pPr>
            <a:endParaRPr lang="en-US" altLang="en-US" sz="4400" dirty="0">
              <a:solidFill>
                <a:prstClr val="white"/>
              </a:solidFill>
              <a:latin typeface="Lato" panose="020F0502020204030203" pitchFamily="34" charset="0"/>
            </a:endParaRPr>
          </a:p>
          <a:p>
            <a:pPr marL="228600" indent="-228600" algn="ctr">
              <a:lnSpc>
                <a:spcPct val="107000"/>
              </a:lnSpc>
              <a:spcBef>
                <a:spcPts val="1000"/>
              </a:spcBef>
              <a:spcAft>
                <a:spcPts val="800"/>
              </a:spcAft>
              <a:buFont typeface="Arial" panose="020B0604020202020204" pitchFamily="34" charset="0"/>
              <a:buChar char="•"/>
              <a:defRPr/>
            </a:pPr>
            <a:r>
              <a:rPr lang="en-GB" sz="2600" dirty="0">
                <a:solidFill>
                  <a:prstClr val="white"/>
                </a:solidFill>
                <a:latin typeface="Lato" panose="020F0502020204030203" pitchFamily="34" charset="0"/>
                <a:ea typeface="Calibri" panose="020F0502020204030204" pitchFamily="34" charset="0"/>
                <a:cs typeface="Times New Roman" panose="02020603050405020304" pitchFamily="18" charset="0"/>
              </a:rPr>
              <a:t>Problem solving in the</a:t>
            </a:r>
            <a:r>
              <a:rPr lang="en-GB" sz="2600" dirty="0">
                <a:solidFill>
                  <a:srgbClr val="00B0F0"/>
                </a:solidFill>
                <a:latin typeface="Lato" panose="020F0502020204030203" pitchFamily="34" charset="0"/>
                <a:ea typeface="Calibri" panose="020F0502020204030204" pitchFamily="34" charset="0"/>
                <a:cs typeface="Times New Roman" panose="02020603050405020304" pitchFamily="18" charset="0"/>
              </a:rPr>
              <a:t> </a:t>
            </a:r>
            <a:r>
              <a:rPr lang="en-GB" sz="2600" b="1" dirty="0">
                <a:solidFill>
                  <a:srgbClr val="00B0F0"/>
                </a:solidFill>
                <a:latin typeface="Lato" panose="020F0502020204030203" pitchFamily="34" charset="0"/>
                <a:ea typeface="Calibri" panose="020F0502020204030204" pitchFamily="34" charset="0"/>
                <a:cs typeface="Times New Roman" panose="02020603050405020304" pitchFamily="18" charset="0"/>
              </a:rPr>
              <a:t>neocortex</a:t>
            </a:r>
            <a:r>
              <a:rPr lang="en-GB" sz="2600" dirty="0">
                <a:solidFill>
                  <a:srgbClr val="00B0F0"/>
                </a:solidFill>
                <a:latin typeface="Lato" panose="020F0502020204030203" pitchFamily="34" charset="0"/>
                <a:ea typeface="Calibri" panose="020F0502020204030204" pitchFamily="34" charset="0"/>
                <a:cs typeface="Times New Roman" panose="02020603050405020304" pitchFamily="18" charset="0"/>
              </a:rPr>
              <a:t> </a:t>
            </a:r>
            <a:r>
              <a:rPr lang="en-GB" sz="2600" dirty="0">
                <a:solidFill>
                  <a:prstClr val="white"/>
                </a:solidFill>
                <a:latin typeface="Lato" panose="020F0502020204030203" pitchFamily="34" charset="0"/>
                <a:ea typeface="Calibri" panose="020F0502020204030204" pitchFamily="34" charset="0"/>
                <a:cs typeface="Times New Roman" panose="02020603050405020304" pitchFamily="18" charset="0"/>
              </a:rPr>
              <a:t>is philosophical and well thought through</a:t>
            </a:r>
          </a:p>
          <a:p>
            <a:pPr marL="228600" indent="-228600" algn="ctr">
              <a:lnSpc>
                <a:spcPct val="107000"/>
              </a:lnSpc>
              <a:spcBef>
                <a:spcPts val="1000"/>
              </a:spcBef>
              <a:spcAft>
                <a:spcPts val="800"/>
              </a:spcAft>
              <a:buFont typeface="Arial" panose="020B0604020202020204" pitchFamily="34" charset="0"/>
              <a:buChar char="•"/>
              <a:defRPr/>
            </a:pPr>
            <a:r>
              <a:rPr lang="en-GB" sz="2600" dirty="0">
                <a:solidFill>
                  <a:prstClr val="white"/>
                </a:solidFill>
                <a:latin typeface="Lato" panose="020F0502020204030203" pitchFamily="34" charset="0"/>
                <a:ea typeface="Calibri" panose="020F0502020204030204" pitchFamily="34" charset="0"/>
                <a:cs typeface="Times New Roman" panose="02020603050405020304" pitchFamily="18" charset="0"/>
              </a:rPr>
              <a:t>Problem solving in the </a:t>
            </a:r>
            <a:r>
              <a:rPr lang="en-GB" sz="2600" dirty="0">
                <a:solidFill>
                  <a:srgbClr val="00B0F0"/>
                </a:solidFill>
                <a:latin typeface="Lato" panose="020F0502020204030203" pitchFamily="34" charset="0"/>
                <a:ea typeface="Calibri" panose="020F0502020204030204" pitchFamily="34" charset="0"/>
                <a:cs typeface="Times New Roman" panose="02020603050405020304" pitchFamily="18" charset="0"/>
              </a:rPr>
              <a:t>limbic and </a:t>
            </a:r>
            <a:r>
              <a:rPr lang="en-GB" sz="2600" b="1" dirty="0">
                <a:solidFill>
                  <a:srgbClr val="00B0F0"/>
                </a:solidFill>
                <a:latin typeface="Lato" panose="020F0502020204030203" pitchFamily="34" charset="0"/>
                <a:ea typeface="Calibri" panose="020F0502020204030204" pitchFamily="34" charset="0"/>
                <a:cs typeface="Times New Roman" panose="02020603050405020304" pitchFamily="18" charset="0"/>
              </a:rPr>
              <a:t>diencephalon</a:t>
            </a:r>
            <a:r>
              <a:rPr lang="en-GB" sz="2600" dirty="0">
                <a:solidFill>
                  <a:srgbClr val="00B0F0"/>
                </a:solidFill>
                <a:latin typeface="Lato" panose="020F0502020204030203" pitchFamily="34" charset="0"/>
                <a:ea typeface="Calibri" panose="020F0502020204030204" pitchFamily="34" charset="0"/>
                <a:cs typeface="Times New Roman" panose="02020603050405020304" pitchFamily="18" charset="0"/>
              </a:rPr>
              <a:t> </a:t>
            </a:r>
            <a:r>
              <a:rPr lang="en-GB" sz="2600" dirty="0">
                <a:solidFill>
                  <a:prstClr val="white"/>
                </a:solidFill>
                <a:latin typeface="Lato" panose="020F0502020204030203" pitchFamily="34" charset="0"/>
                <a:ea typeface="Calibri" panose="020F0502020204030204" pitchFamily="34" charset="0"/>
                <a:cs typeface="Times New Roman" panose="02020603050405020304" pitchFamily="18" charset="0"/>
              </a:rPr>
              <a:t>is emotional and ultimately reactive</a:t>
            </a:r>
          </a:p>
          <a:p>
            <a:pPr marL="228600" indent="-228600" algn="ctr">
              <a:lnSpc>
                <a:spcPct val="107000"/>
              </a:lnSpc>
              <a:spcBef>
                <a:spcPts val="1000"/>
              </a:spcBef>
              <a:spcAft>
                <a:spcPts val="800"/>
              </a:spcAft>
              <a:buFont typeface="Arial" panose="020B0604020202020204" pitchFamily="34" charset="0"/>
              <a:buChar char="•"/>
              <a:defRPr/>
            </a:pPr>
            <a:r>
              <a:rPr lang="en-GB" sz="2600" dirty="0">
                <a:solidFill>
                  <a:prstClr val="white"/>
                </a:solidFill>
                <a:latin typeface="Lato" panose="020F0502020204030203" pitchFamily="34" charset="0"/>
                <a:ea typeface="Calibri" panose="020F0502020204030204" pitchFamily="34" charset="0"/>
                <a:cs typeface="Times New Roman" panose="02020603050405020304" pitchFamily="18" charset="0"/>
              </a:rPr>
              <a:t>Problem solving in the </a:t>
            </a:r>
            <a:r>
              <a:rPr lang="en-GB" sz="2600" b="1" dirty="0">
                <a:solidFill>
                  <a:srgbClr val="00B0F0"/>
                </a:solidFill>
                <a:latin typeface="Lato" panose="020F0502020204030203" pitchFamily="34" charset="0"/>
                <a:ea typeface="Calibri" panose="020F0502020204030204" pitchFamily="34" charset="0"/>
                <a:cs typeface="Times New Roman" panose="02020603050405020304" pitchFamily="18" charset="0"/>
              </a:rPr>
              <a:t>brainstem</a:t>
            </a:r>
            <a:r>
              <a:rPr lang="en-GB" sz="2600" dirty="0">
                <a:solidFill>
                  <a:prstClr val="white"/>
                </a:solidFill>
                <a:latin typeface="Lato" panose="020F0502020204030203" pitchFamily="34" charset="0"/>
                <a:ea typeface="Calibri" panose="020F0502020204030204" pitchFamily="34" charset="0"/>
                <a:cs typeface="Times New Roman" panose="02020603050405020304" pitchFamily="18" charset="0"/>
              </a:rPr>
              <a:t> is reacting and you’re essentially not thinking</a:t>
            </a:r>
            <a:r>
              <a:rPr lang="en-GB" sz="2600" dirty="0">
                <a:solidFill>
                  <a:prstClr val="white"/>
                </a:solidFill>
                <a:latin typeface="Ikaros Sans Regular" panose="02000000000000000000" pitchFamily="50" charset="0"/>
                <a:ea typeface="Calibri" panose="020F0502020204030204" pitchFamily="34" charset="0"/>
                <a:cs typeface="Times New Roman" panose="02020603050405020304" pitchFamily="18" charset="0"/>
              </a:rPr>
              <a:t>.</a:t>
            </a:r>
            <a:endParaRPr lang="en-GB" sz="2600" dirty="0">
              <a:solidFill>
                <a:prstClr val="white"/>
              </a:solidFill>
              <a:ea typeface="Calibri" panose="020F0502020204030204" pitchFamily="34" charset="0"/>
              <a:cs typeface="Times New Roman" panose="02020603050405020304" pitchFamily="18" charset="0"/>
            </a:endParaRPr>
          </a:p>
          <a:p>
            <a:pPr algn="ctr">
              <a:lnSpc>
                <a:spcPct val="90000"/>
              </a:lnSpc>
              <a:defRPr/>
            </a:pPr>
            <a:endParaRPr lang="en-US" altLang="en-US" sz="4400" dirty="0">
              <a:solidFill>
                <a:prstClr val="white"/>
              </a:solidFill>
              <a:latin typeface="Ikaros Sans Regular" panose="02000000000000000000" pitchFamily="50" charset="0"/>
            </a:endParaRPr>
          </a:p>
          <a:p>
            <a:pPr algn="ctr">
              <a:lnSpc>
                <a:spcPct val="90000"/>
              </a:lnSpc>
              <a:defRPr/>
            </a:pPr>
            <a:endParaRPr lang="en-US" altLang="en-US" sz="4400" dirty="0">
              <a:solidFill>
                <a:prstClr val="white"/>
              </a:solidFill>
              <a:latin typeface="Ikaros Sans Regular" panose="02000000000000000000" pitchFamily="50" charset="0"/>
            </a:endParaRPr>
          </a:p>
        </p:txBody>
      </p:sp>
      <p:pic>
        <p:nvPicPr>
          <p:cNvPr id="3" name="Picture 2">
            <a:extLst>
              <a:ext uri="{FF2B5EF4-FFF2-40B4-BE49-F238E27FC236}">
                <a16:creationId xmlns:a16="http://schemas.microsoft.com/office/drawing/2014/main" id="{1EAADE72-A103-445A-8431-16D2CB4B0E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4243" y="2535627"/>
            <a:ext cx="3509767" cy="4322373"/>
          </a:xfrm>
          <a:prstGeom prst="rect">
            <a:avLst/>
          </a:prstGeom>
        </p:spPr>
      </p:pic>
    </p:spTree>
    <p:extLst>
      <p:ext uri="{BB962C8B-B14F-4D97-AF65-F5344CB8AC3E}">
        <p14:creationId xmlns:p14="http://schemas.microsoft.com/office/powerpoint/2010/main" val="1070125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5529BDC-1ECB-4019-8987-495EBB812CD9}"/>
              </a:ext>
            </a:extLst>
          </p:cNvPr>
          <p:cNvSpPr txBox="1">
            <a:spLocks/>
          </p:cNvSpPr>
          <p:nvPr/>
        </p:nvSpPr>
        <p:spPr>
          <a:xfrm>
            <a:off x="220436" y="2388054"/>
            <a:ext cx="10156371" cy="423794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latin typeface="Lato" panose="020F0502020204030203" pitchFamily="34" charset="0"/>
              </a:rPr>
              <a:t>Challenging for who?</a:t>
            </a:r>
          </a:p>
          <a:p>
            <a:endParaRPr lang="en-GB" dirty="0">
              <a:solidFill>
                <a:schemeClr val="bg1"/>
              </a:solidFill>
              <a:latin typeface="Lato" panose="020F0502020204030203" pitchFamily="34" charset="0"/>
            </a:endParaRPr>
          </a:p>
          <a:p>
            <a:r>
              <a:rPr lang="en-GB" dirty="0">
                <a:solidFill>
                  <a:schemeClr val="bg1"/>
                </a:solidFill>
                <a:latin typeface="Lato" panose="020F0502020204030203" pitchFamily="34" charset="0"/>
              </a:rPr>
              <a:t>Challenging behaviour being displayed by someone for them meets a particular need, it may be challenging for us, but its not necessary challenging for them………..</a:t>
            </a:r>
          </a:p>
          <a:p>
            <a:endParaRPr lang="en-GB" dirty="0">
              <a:solidFill>
                <a:schemeClr val="bg1"/>
              </a:solidFill>
              <a:latin typeface="Lato" panose="020F0502020204030203" pitchFamily="34" charset="0"/>
            </a:endParaRPr>
          </a:p>
          <a:p>
            <a:r>
              <a:rPr lang="en-GB" dirty="0">
                <a:solidFill>
                  <a:schemeClr val="bg1"/>
                </a:solidFill>
                <a:latin typeface="Lato" panose="020F0502020204030203" pitchFamily="34" charset="0"/>
              </a:rPr>
              <a:t>Our aim is to demonstrate curiosity and ask ourselves what is  trying to be communicated to me?</a:t>
            </a:r>
          </a:p>
          <a:p>
            <a:endParaRPr lang="en-GB" dirty="0">
              <a:solidFill>
                <a:schemeClr val="bg1"/>
              </a:solidFill>
              <a:latin typeface="Lato" panose="020F0502020204030203" pitchFamily="34" charset="0"/>
            </a:endParaRPr>
          </a:p>
          <a:p>
            <a:r>
              <a:rPr lang="en-GB" dirty="0">
                <a:solidFill>
                  <a:schemeClr val="bg1"/>
                </a:solidFill>
                <a:latin typeface="Lato" panose="020F0502020204030203" pitchFamily="34" charset="0"/>
              </a:rPr>
              <a:t>What am I not understanding………?</a:t>
            </a:r>
          </a:p>
        </p:txBody>
      </p:sp>
      <p:sp>
        <p:nvSpPr>
          <p:cNvPr id="4" name="TextBox 3">
            <a:extLst>
              <a:ext uri="{FF2B5EF4-FFF2-40B4-BE49-F238E27FC236}">
                <a16:creationId xmlns:a16="http://schemas.microsoft.com/office/drawing/2014/main" id="{B6D8AFC2-C33E-4950-B854-F8B0BE47C9D1}"/>
              </a:ext>
            </a:extLst>
          </p:cNvPr>
          <p:cNvSpPr txBox="1"/>
          <p:nvPr/>
        </p:nvSpPr>
        <p:spPr>
          <a:xfrm>
            <a:off x="466697" y="915616"/>
            <a:ext cx="6096982" cy="584775"/>
          </a:xfrm>
          <a:prstGeom prst="rect">
            <a:avLst/>
          </a:prstGeom>
          <a:noFill/>
        </p:spPr>
        <p:txBody>
          <a:bodyPr wrap="square">
            <a:spAutoFit/>
          </a:bodyPr>
          <a:lstStyle/>
          <a:p>
            <a:r>
              <a:rPr kumimoji="0" lang="en-GB" sz="3200" b="1" i="0" u="none" strike="noStrike" kern="1200" cap="none" spc="0" normalizeH="0" baseline="0" noProof="0" dirty="0">
                <a:ln>
                  <a:noFill/>
                </a:ln>
                <a:solidFill>
                  <a:srgbClr val="002060"/>
                </a:solidFill>
                <a:effectLst/>
                <a:uLnTx/>
                <a:uFillTx/>
                <a:latin typeface="Lato" panose="020F0502020204030203" pitchFamily="34" charset="0"/>
                <a:ea typeface="+mj-ea"/>
                <a:cs typeface="+mj-cs"/>
              </a:rPr>
              <a:t>Behaviour that Challenges</a:t>
            </a:r>
            <a:endParaRPr lang="en-GB" sz="3200" b="1" dirty="0">
              <a:solidFill>
                <a:srgbClr val="002060"/>
              </a:solidFill>
              <a:latin typeface="Lato" panose="020F0502020204030203" pitchFamily="34" charset="0"/>
            </a:endParaRPr>
          </a:p>
        </p:txBody>
      </p:sp>
      <p:pic>
        <p:nvPicPr>
          <p:cNvPr id="6" name="Picture 5" descr="Shape&#10;&#10;Description automatically generated with low confidence">
            <a:extLst>
              <a:ext uri="{FF2B5EF4-FFF2-40B4-BE49-F238E27FC236}">
                <a16:creationId xmlns:a16="http://schemas.microsoft.com/office/drawing/2014/main" id="{882ACF18-BF1C-46A5-8EB2-FB61720AC0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31287" y="2260397"/>
            <a:ext cx="1860713" cy="4169664"/>
          </a:xfrm>
          <a:prstGeom prst="rect">
            <a:avLst/>
          </a:prstGeom>
        </p:spPr>
      </p:pic>
    </p:spTree>
    <p:extLst>
      <p:ext uri="{BB962C8B-B14F-4D97-AF65-F5344CB8AC3E}">
        <p14:creationId xmlns:p14="http://schemas.microsoft.com/office/powerpoint/2010/main" val="2746244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a:endCxn id="28" idx="2"/>
          </p:cNvCxnSpPr>
          <p:nvPr/>
        </p:nvCxnSpPr>
        <p:spPr>
          <a:xfrm flipH="1" flipV="1">
            <a:off x="6079030" y="1711292"/>
            <a:ext cx="1" cy="3309595"/>
          </a:xfrm>
          <a:prstGeom prst="line">
            <a:avLst/>
          </a:prstGeom>
        </p:spPr>
        <p:style>
          <a:lnRef idx="2">
            <a:schemeClr val="accent3"/>
          </a:lnRef>
          <a:fillRef idx="0">
            <a:schemeClr val="accent3"/>
          </a:fillRef>
          <a:effectRef idx="1">
            <a:schemeClr val="accent3"/>
          </a:effectRef>
          <a:fontRef idx="minor">
            <a:schemeClr val="tx1"/>
          </a:fontRef>
        </p:style>
      </p:cxnSp>
      <p:cxnSp>
        <p:nvCxnSpPr>
          <p:cNvPr id="27" name="Straight Connector 26"/>
          <p:cNvCxnSpPr>
            <a:endCxn id="26" idx="2"/>
          </p:cNvCxnSpPr>
          <p:nvPr/>
        </p:nvCxnSpPr>
        <p:spPr>
          <a:xfrm flipH="1" flipV="1">
            <a:off x="10091304" y="1571623"/>
            <a:ext cx="8316" cy="3534471"/>
          </a:xfrm>
          <a:prstGeom prst="line">
            <a:avLst/>
          </a:prstGeom>
        </p:spPr>
        <p:style>
          <a:lnRef idx="2">
            <a:schemeClr val="accent3"/>
          </a:lnRef>
          <a:fillRef idx="0">
            <a:schemeClr val="accent3"/>
          </a:fillRef>
          <a:effectRef idx="1">
            <a:schemeClr val="accent3"/>
          </a:effectRef>
          <a:fontRef idx="minor">
            <a:schemeClr val="tx1"/>
          </a:fontRef>
        </p:style>
      </p:cxnSp>
      <p:cxnSp>
        <p:nvCxnSpPr>
          <p:cNvPr id="13" name="Straight Connector 12"/>
          <p:cNvCxnSpPr>
            <a:endCxn id="12" idx="2"/>
          </p:cNvCxnSpPr>
          <p:nvPr/>
        </p:nvCxnSpPr>
        <p:spPr>
          <a:xfrm flipH="1" flipV="1">
            <a:off x="5455920" y="2190403"/>
            <a:ext cx="2" cy="2714108"/>
          </a:xfrm>
          <a:prstGeom prst="line">
            <a:avLst/>
          </a:prstGeom>
        </p:spPr>
        <p:style>
          <a:lnRef idx="2">
            <a:schemeClr val="accent3"/>
          </a:lnRef>
          <a:fillRef idx="0">
            <a:schemeClr val="accent3"/>
          </a:fillRef>
          <a:effectRef idx="1">
            <a:schemeClr val="accent3"/>
          </a:effectRef>
          <a:fontRef idx="minor">
            <a:schemeClr val="tx1"/>
          </a:fontRef>
        </p:style>
      </p:cxnSp>
      <p:graphicFrame>
        <p:nvGraphicFramePr>
          <p:cNvPr id="4" name="Chart 3"/>
          <p:cNvGraphicFramePr/>
          <p:nvPr/>
        </p:nvGraphicFramePr>
        <p:xfrm>
          <a:off x="249383" y="399011"/>
          <a:ext cx="11754196" cy="5744094"/>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4517967" y="2593570"/>
            <a:ext cx="1537855" cy="2310939"/>
            <a:chOff x="4517967" y="2593570"/>
            <a:chExt cx="1537855" cy="2310939"/>
          </a:xfrm>
        </p:grpSpPr>
        <p:cxnSp>
          <p:nvCxnSpPr>
            <p:cNvPr id="6" name="Straight Connector 5"/>
            <p:cNvCxnSpPr/>
            <p:nvPr/>
          </p:nvCxnSpPr>
          <p:spPr>
            <a:xfrm flipH="1" flipV="1">
              <a:off x="5278582" y="3150524"/>
              <a:ext cx="8313" cy="1753985"/>
            </a:xfrm>
            <a:prstGeom prst="line">
              <a:avLst/>
            </a:prstGeom>
          </p:spPr>
          <p:style>
            <a:lnRef idx="2">
              <a:schemeClr val="accent3"/>
            </a:lnRef>
            <a:fillRef idx="0">
              <a:schemeClr val="accent3"/>
            </a:fillRef>
            <a:effectRef idx="1">
              <a:schemeClr val="accent3"/>
            </a:effectRef>
            <a:fontRef idx="minor">
              <a:schemeClr val="tx1"/>
            </a:fontRef>
          </p:style>
        </p:cxnSp>
        <p:sp>
          <p:nvSpPr>
            <p:cNvPr id="7" name="Rounded Rectangle 6"/>
            <p:cNvSpPr/>
            <p:nvPr/>
          </p:nvSpPr>
          <p:spPr>
            <a:xfrm>
              <a:off x="4517967" y="2593570"/>
              <a:ext cx="1537855" cy="556953"/>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April 2016</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6 Steps to Restraint Reduction</a:t>
              </a:r>
            </a:p>
          </p:txBody>
        </p:sp>
      </p:grpSp>
      <p:grpSp>
        <p:nvGrpSpPr>
          <p:cNvPr id="9" name="Group 8"/>
          <p:cNvGrpSpPr/>
          <p:nvPr/>
        </p:nvGrpSpPr>
        <p:grpSpPr>
          <a:xfrm>
            <a:off x="7764088" y="2556162"/>
            <a:ext cx="1237904" cy="2664231"/>
            <a:chOff x="7611688" y="2403762"/>
            <a:chExt cx="1237904" cy="2664231"/>
          </a:xfrm>
        </p:grpSpPr>
        <p:cxnSp>
          <p:nvCxnSpPr>
            <p:cNvPr id="10" name="Straight Connector 9"/>
            <p:cNvCxnSpPr>
              <a:endCxn id="25" idx="2"/>
            </p:cNvCxnSpPr>
            <p:nvPr/>
          </p:nvCxnSpPr>
          <p:spPr>
            <a:xfrm flipH="1" flipV="1">
              <a:off x="8230640" y="2403762"/>
              <a:ext cx="23900" cy="2664231"/>
            </a:xfrm>
            <a:prstGeom prst="line">
              <a:avLst/>
            </a:prstGeom>
          </p:spPr>
          <p:style>
            <a:lnRef idx="2">
              <a:schemeClr val="accent3"/>
            </a:lnRef>
            <a:fillRef idx="0">
              <a:schemeClr val="accent3"/>
            </a:fillRef>
            <a:effectRef idx="1">
              <a:schemeClr val="accent3"/>
            </a:effectRef>
            <a:fontRef idx="minor">
              <a:schemeClr val="tx1"/>
            </a:fontRef>
          </p:style>
        </p:cxnSp>
        <p:sp>
          <p:nvSpPr>
            <p:cNvPr id="11" name="Rounded Rectangle 10"/>
            <p:cNvSpPr/>
            <p:nvPr/>
          </p:nvSpPr>
          <p:spPr>
            <a:xfrm>
              <a:off x="7611688" y="2707177"/>
              <a:ext cx="1237904" cy="814649"/>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January 2018</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Level 4 Trauma Informed Care Qualification begins</a:t>
              </a:r>
            </a:p>
          </p:txBody>
        </p:sp>
      </p:grpSp>
      <p:sp>
        <p:nvSpPr>
          <p:cNvPr id="12" name="Rounded Rectangle 11"/>
          <p:cNvSpPr/>
          <p:nvPr/>
        </p:nvSpPr>
        <p:spPr>
          <a:xfrm>
            <a:off x="4686992" y="1812174"/>
            <a:ext cx="1537855" cy="378229"/>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May 2016</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Sanctuary Training</a:t>
            </a:r>
          </a:p>
        </p:txBody>
      </p:sp>
      <p:grpSp>
        <p:nvGrpSpPr>
          <p:cNvPr id="15" name="Group 14"/>
          <p:cNvGrpSpPr/>
          <p:nvPr/>
        </p:nvGrpSpPr>
        <p:grpSpPr>
          <a:xfrm>
            <a:off x="9167553" y="1704109"/>
            <a:ext cx="1537855" cy="3401985"/>
            <a:chOff x="7477298" y="1666009"/>
            <a:chExt cx="1537855" cy="3401985"/>
          </a:xfrm>
        </p:grpSpPr>
        <p:cxnSp>
          <p:nvCxnSpPr>
            <p:cNvPr id="16" name="Straight Connector 15"/>
            <p:cNvCxnSpPr/>
            <p:nvPr/>
          </p:nvCxnSpPr>
          <p:spPr>
            <a:xfrm flipH="1" flipV="1">
              <a:off x="8246225" y="2345575"/>
              <a:ext cx="8315" cy="2722419"/>
            </a:xfrm>
            <a:prstGeom prst="line">
              <a:avLst/>
            </a:prstGeom>
          </p:spPr>
          <p:style>
            <a:lnRef idx="2">
              <a:schemeClr val="accent3"/>
            </a:lnRef>
            <a:fillRef idx="0">
              <a:schemeClr val="accent3"/>
            </a:fillRef>
            <a:effectRef idx="1">
              <a:schemeClr val="accent3"/>
            </a:effectRef>
            <a:fontRef idx="minor">
              <a:schemeClr val="tx1"/>
            </a:fontRef>
          </p:style>
        </p:cxnSp>
        <p:sp>
          <p:nvSpPr>
            <p:cNvPr id="17" name="Rounded Rectangle 16"/>
            <p:cNvSpPr/>
            <p:nvPr/>
          </p:nvSpPr>
          <p:spPr>
            <a:xfrm>
              <a:off x="7477298" y="1666009"/>
              <a:ext cx="1537855" cy="679566"/>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October 2018</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Working with families from a trauma informed perspective</a:t>
              </a:r>
            </a:p>
          </p:txBody>
        </p:sp>
      </p:grpSp>
      <p:sp>
        <p:nvSpPr>
          <p:cNvPr id="20" name="Rounded Rectangle 19"/>
          <p:cNvSpPr/>
          <p:nvPr/>
        </p:nvSpPr>
        <p:spPr>
          <a:xfrm>
            <a:off x="9200458" y="2556162"/>
            <a:ext cx="1537855" cy="687879"/>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October 2018</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Working to reduce the use of seclusion and restraint</a:t>
            </a:r>
          </a:p>
        </p:txBody>
      </p:sp>
      <p:sp>
        <p:nvSpPr>
          <p:cNvPr id="23" name="Rounded Rectangle 22"/>
          <p:cNvSpPr/>
          <p:nvPr/>
        </p:nvSpPr>
        <p:spPr>
          <a:xfrm>
            <a:off x="1724543" y="784169"/>
            <a:ext cx="1537855" cy="506383"/>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October 2014</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Sanctuary Model Launch Day</a:t>
            </a:r>
          </a:p>
        </p:txBody>
      </p:sp>
      <p:cxnSp>
        <p:nvCxnSpPr>
          <p:cNvPr id="24" name="Straight Connector 23"/>
          <p:cNvCxnSpPr>
            <a:endCxn id="23" idx="2"/>
          </p:cNvCxnSpPr>
          <p:nvPr/>
        </p:nvCxnSpPr>
        <p:spPr>
          <a:xfrm flipV="1">
            <a:off x="2493471" y="1290552"/>
            <a:ext cx="0" cy="1303019"/>
          </a:xfrm>
          <a:prstGeom prst="line">
            <a:avLst/>
          </a:prstGeom>
        </p:spPr>
        <p:style>
          <a:lnRef idx="2">
            <a:schemeClr val="accent3"/>
          </a:lnRef>
          <a:fillRef idx="0">
            <a:schemeClr val="accent3"/>
          </a:fillRef>
          <a:effectRef idx="1">
            <a:schemeClr val="accent3"/>
          </a:effectRef>
          <a:fontRef idx="minor">
            <a:schemeClr val="tx1"/>
          </a:fontRef>
        </p:style>
      </p:cxnSp>
      <p:grpSp>
        <p:nvGrpSpPr>
          <p:cNvPr id="18" name="Group 17"/>
          <p:cNvGrpSpPr/>
          <p:nvPr/>
        </p:nvGrpSpPr>
        <p:grpSpPr>
          <a:xfrm>
            <a:off x="5948449" y="3547456"/>
            <a:ext cx="1467197" cy="1406929"/>
            <a:chOff x="7512627" y="2507671"/>
            <a:chExt cx="1467197" cy="2560321"/>
          </a:xfrm>
        </p:grpSpPr>
        <p:cxnSp>
          <p:nvCxnSpPr>
            <p:cNvPr id="19" name="Straight Connector 18"/>
            <p:cNvCxnSpPr/>
            <p:nvPr/>
          </p:nvCxnSpPr>
          <p:spPr>
            <a:xfrm flipH="1" flipV="1">
              <a:off x="8246226" y="3314007"/>
              <a:ext cx="8313" cy="1753985"/>
            </a:xfrm>
            <a:prstGeom prst="line">
              <a:avLst/>
            </a:prstGeom>
          </p:spPr>
          <p:style>
            <a:lnRef idx="2">
              <a:schemeClr val="accent3"/>
            </a:lnRef>
            <a:fillRef idx="0">
              <a:schemeClr val="accent3"/>
            </a:fillRef>
            <a:effectRef idx="1">
              <a:schemeClr val="accent3"/>
            </a:effectRef>
            <a:fontRef idx="minor">
              <a:schemeClr val="tx1"/>
            </a:fontRef>
          </p:style>
        </p:cxnSp>
        <p:sp>
          <p:nvSpPr>
            <p:cNvPr id="21" name="Rounded Rectangle 20"/>
            <p:cNvSpPr/>
            <p:nvPr/>
          </p:nvSpPr>
          <p:spPr>
            <a:xfrm>
              <a:off x="7512627" y="2507671"/>
              <a:ext cx="1467197" cy="1014155"/>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January 2017</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NMT Cohort 1 begin their training</a:t>
              </a:r>
            </a:p>
          </p:txBody>
        </p:sp>
      </p:grpSp>
      <p:sp>
        <p:nvSpPr>
          <p:cNvPr id="22" name="Rounded Rectangle 21"/>
          <p:cNvSpPr/>
          <p:nvPr/>
        </p:nvSpPr>
        <p:spPr>
          <a:xfrm>
            <a:off x="1672934" y="1336967"/>
            <a:ext cx="1641071" cy="562492"/>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2014</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Trauma Art Narrative Therapy (TANT) training</a:t>
            </a:r>
          </a:p>
        </p:txBody>
      </p:sp>
      <p:sp>
        <p:nvSpPr>
          <p:cNvPr id="25" name="Rounded Rectangle 24"/>
          <p:cNvSpPr/>
          <p:nvPr/>
        </p:nvSpPr>
        <p:spPr>
          <a:xfrm>
            <a:off x="7764088" y="2148838"/>
            <a:ext cx="1237904" cy="407324"/>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January 2018</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TANT Training</a:t>
            </a:r>
          </a:p>
        </p:txBody>
      </p:sp>
      <p:sp>
        <p:nvSpPr>
          <p:cNvPr id="26" name="Rounded Rectangle 25"/>
          <p:cNvSpPr/>
          <p:nvPr/>
        </p:nvSpPr>
        <p:spPr>
          <a:xfrm>
            <a:off x="9322376" y="1030255"/>
            <a:ext cx="1537855" cy="541368"/>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November 2018</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NMT Cohort 2 begin their training</a:t>
            </a:r>
          </a:p>
        </p:txBody>
      </p:sp>
      <p:sp>
        <p:nvSpPr>
          <p:cNvPr id="28" name="Rounded Rectangle 27"/>
          <p:cNvSpPr/>
          <p:nvPr/>
        </p:nvSpPr>
        <p:spPr>
          <a:xfrm>
            <a:off x="5310102" y="1098407"/>
            <a:ext cx="1537855" cy="612885"/>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October 2016</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Introduction to Systemic family work</a:t>
            </a:r>
          </a:p>
        </p:txBody>
      </p:sp>
      <p:sp>
        <p:nvSpPr>
          <p:cNvPr id="31" name="Rounded Rectangle 30"/>
          <p:cNvSpPr/>
          <p:nvPr/>
        </p:nvSpPr>
        <p:spPr>
          <a:xfrm>
            <a:off x="9262456" y="3439907"/>
            <a:ext cx="1537855" cy="687879"/>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October 2018</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NMT Phase 2 group begin ‘Train the Trainer’ certification</a:t>
            </a:r>
          </a:p>
        </p:txBody>
      </p:sp>
      <p:sp>
        <p:nvSpPr>
          <p:cNvPr id="32" name="Rounded Rectangle 31"/>
          <p:cNvSpPr/>
          <p:nvPr/>
        </p:nvSpPr>
        <p:spPr>
          <a:xfrm>
            <a:off x="11113769" y="3037260"/>
            <a:ext cx="1020392" cy="1090526"/>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September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Systemic family work reflective workshop</a:t>
            </a:r>
          </a:p>
        </p:txBody>
      </p:sp>
      <p:cxnSp>
        <p:nvCxnSpPr>
          <p:cNvPr id="33" name="Straight Connector 32"/>
          <p:cNvCxnSpPr>
            <a:endCxn id="32" idx="2"/>
          </p:cNvCxnSpPr>
          <p:nvPr/>
        </p:nvCxnSpPr>
        <p:spPr>
          <a:xfrm flipH="1" flipV="1">
            <a:off x="11623965" y="4127786"/>
            <a:ext cx="26324" cy="1092610"/>
          </a:xfrm>
          <a:prstGeom prst="line">
            <a:avLst/>
          </a:prstGeom>
        </p:spPr>
        <p:style>
          <a:lnRef idx="2">
            <a:schemeClr val="accent3"/>
          </a:lnRef>
          <a:fillRef idx="0">
            <a:schemeClr val="accent3"/>
          </a:fillRef>
          <a:effectRef idx="1">
            <a:schemeClr val="accent3"/>
          </a:effectRef>
          <a:fontRef idx="minor">
            <a:schemeClr val="tx1"/>
          </a:fontRef>
        </p:style>
      </p:cxn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 Lukas 2019</a:t>
            </a:r>
          </a:p>
        </p:txBody>
      </p:sp>
    </p:spTree>
    <p:extLst>
      <p:ext uri="{BB962C8B-B14F-4D97-AF65-F5344CB8AC3E}">
        <p14:creationId xmlns:p14="http://schemas.microsoft.com/office/powerpoint/2010/main" val="2122323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B2DB2C-BCC0-440D-B411-D760F08B846E}"/>
              </a:ext>
            </a:extLst>
          </p:cNvPr>
          <p:cNvPicPr>
            <a:picLocks noChangeAspect="1"/>
          </p:cNvPicPr>
          <p:nvPr/>
        </p:nvPicPr>
        <p:blipFill>
          <a:blip r:embed="rId2"/>
          <a:stretch>
            <a:fillRect/>
          </a:stretch>
        </p:blipFill>
        <p:spPr>
          <a:xfrm>
            <a:off x="425086" y="256813"/>
            <a:ext cx="11341827" cy="6344373"/>
          </a:xfrm>
          <a:prstGeom prst="rect">
            <a:avLst/>
          </a:prstGeom>
        </p:spPr>
      </p:pic>
      <p:sp>
        <p:nvSpPr>
          <p:cNvPr id="4" name="TextBox 3">
            <a:extLst>
              <a:ext uri="{FF2B5EF4-FFF2-40B4-BE49-F238E27FC236}">
                <a16:creationId xmlns:a16="http://schemas.microsoft.com/office/drawing/2014/main" id="{82C84445-C992-4914-BA97-E08C8802F271}"/>
              </a:ext>
            </a:extLst>
          </p:cNvPr>
          <p:cNvSpPr txBox="1"/>
          <p:nvPr/>
        </p:nvSpPr>
        <p:spPr>
          <a:xfrm>
            <a:off x="3141465" y="3480695"/>
            <a:ext cx="2626157" cy="369332"/>
          </a:xfrm>
          <a:prstGeom prst="rect">
            <a:avLst/>
          </a:prstGeom>
          <a:noFill/>
        </p:spPr>
        <p:txBody>
          <a:bodyPr wrap="square" rtlCol="0">
            <a:spAutoFit/>
          </a:bodyPr>
          <a:lstStyle/>
          <a:p>
            <a:r>
              <a:rPr lang="en-GB" dirty="0">
                <a:solidFill>
                  <a:srgbClr val="002060"/>
                </a:solidFill>
              </a:rPr>
              <a:t>UK Covid lockdown</a:t>
            </a:r>
          </a:p>
        </p:txBody>
      </p:sp>
      <p:sp>
        <p:nvSpPr>
          <p:cNvPr id="5" name="TextBox 4">
            <a:extLst>
              <a:ext uri="{FF2B5EF4-FFF2-40B4-BE49-F238E27FC236}">
                <a16:creationId xmlns:a16="http://schemas.microsoft.com/office/drawing/2014/main" id="{4B3E4C72-5834-4C02-97E6-58EB708DC880}"/>
              </a:ext>
            </a:extLst>
          </p:cNvPr>
          <p:cNvSpPr txBox="1"/>
          <p:nvPr/>
        </p:nvSpPr>
        <p:spPr>
          <a:xfrm>
            <a:off x="6569050" y="3480695"/>
            <a:ext cx="1770278" cy="369332"/>
          </a:xfrm>
          <a:prstGeom prst="rect">
            <a:avLst/>
          </a:prstGeom>
          <a:noFill/>
        </p:spPr>
        <p:txBody>
          <a:bodyPr wrap="square" rtlCol="0">
            <a:spAutoFit/>
          </a:bodyPr>
          <a:lstStyle/>
          <a:p>
            <a:r>
              <a:rPr lang="en-GB" dirty="0">
                <a:solidFill>
                  <a:srgbClr val="002060"/>
                </a:solidFill>
              </a:rPr>
              <a:t>School Holidays</a:t>
            </a:r>
          </a:p>
        </p:txBody>
      </p:sp>
    </p:spTree>
    <p:extLst>
      <p:ext uri="{BB962C8B-B14F-4D97-AF65-F5344CB8AC3E}">
        <p14:creationId xmlns:p14="http://schemas.microsoft.com/office/powerpoint/2010/main" val="3664193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45663" y="880054"/>
            <a:ext cx="436418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rPr>
              <a:t>Collection of most successful de-escalation strategies used with the young people and any near misses during the week</a:t>
            </a:r>
          </a:p>
        </p:txBody>
      </p:sp>
      <p:sp>
        <p:nvSpPr>
          <p:cNvPr id="6" name="Bent Arrow 5"/>
          <p:cNvSpPr/>
          <p:nvPr/>
        </p:nvSpPr>
        <p:spPr>
          <a:xfrm rot="5400000">
            <a:off x="8451161" y="848483"/>
            <a:ext cx="1230284" cy="1512917"/>
          </a:xfrm>
          <a:prstGeom prst="bentArrow">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938655" y="2485505"/>
            <a:ext cx="3516283"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rPr>
              <a:t>Data is fed into Support, Advice and Strategy meeting/ Clinical Therapy meeting to review effective strategies. Update to monthly Restrictive Practice Analysis report and individual Positive Support Plans </a:t>
            </a:r>
          </a:p>
        </p:txBody>
      </p:sp>
      <p:sp>
        <p:nvSpPr>
          <p:cNvPr id="8" name="Bent Arrow 7"/>
          <p:cNvSpPr/>
          <p:nvPr/>
        </p:nvSpPr>
        <p:spPr>
          <a:xfrm rot="10800000">
            <a:off x="8702427" y="4516830"/>
            <a:ext cx="1230284" cy="1512917"/>
          </a:xfrm>
          <a:prstGeom prst="bentArrow">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516665" y="2706339"/>
            <a:ext cx="371578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rPr>
              <a:t>Consultation with staff team about de-escalation strategies that have been effective with young people and what lessons have been learned. Use of case studies.</a:t>
            </a:r>
          </a:p>
        </p:txBody>
      </p:sp>
      <p:sp>
        <p:nvSpPr>
          <p:cNvPr id="10" name="Bent Arrow 9"/>
          <p:cNvSpPr/>
          <p:nvPr/>
        </p:nvSpPr>
        <p:spPr>
          <a:xfrm rot="16200000">
            <a:off x="2149478" y="4577085"/>
            <a:ext cx="1230284" cy="1512917"/>
          </a:xfrm>
          <a:prstGeom prst="bentArrow">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4216451" y="4479767"/>
            <a:ext cx="379060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rPr>
              <a:t>Direct training to staff on effective de-escalation strategies (informed by current data), relational health , near misses, lessons learned and proactive behaviour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ato" panose="020F0502020204030203" pitchFamily="34" charset="0"/>
              </a:rPr>
              <a:t>Six Core Strategies</a:t>
            </a:r>
          </a:p>
        </p:txBody>
      </p:sp>
      <p:sp>
        <p:nvSpPr>
          <p:cNvPr id="12" name="Bent Arrow 11"/>
          <p:cNvSpPr/>
          <p:nvPr/>
        </p:nvSpPr>
        <p:spPr>
          <a:xfrm>
            <a:off x="2008161" y="909314"/>
            <a:ext cx="1230284" cy="1512917"/>
          </a:xfrm>
          <a:prstGeom prst="bentArrow">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2410690" y="91040"/>
            <a:ext cx="7614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Lato" panose="020F0502020204030203" pitchFamily="34" charset="0"/>
              </a:rPr>
              <a:t>Successful de-escalation strategies and Positive Behaviour Support</a:t>
            </a:r>
          </a:p>
        </p:txBody>
      </p:sp>
      <p:sp>
        <p:nvSpPr>
          <p:cNvPr id="2" name="Footer Placeholder 1"/>
          <p:cNvSpPr>
            <a:spLocks noGrp="1"/>
          </p:cNvSpPr>
          <p:nvPr>
            <p:ph type="ftr" sz="quarter" idx="11"/>
          </p:nvPr>
        </p:nvSpPr>
        <p:spPr/>
        <p:txBody>
          <a:bodyPr/>
          <a:lstStyle/>
          <a:p>
            <a:r>
              <a:rPr lang="en-GB"/>
              <a:t>(c) Lukas 2019</a:t>
            </a:r>
          </a:p>
        </p:txBody>
      </p:sp>
    </p:spTree>
    <p:extLst>
      <p:ext uri="{BB962C8B-B14F-4D97-AF65-F5344CB8AC3E}">
        <p14:creationId xmlns:p14="http://schemas.microsoft.com/office/powerpoint/2010/main" val="2235589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5A2A4-4048-40F9-A126-F5A5CF03922B}"/>
              </a:ext>
            </a:extLst>
          </p:cNvPr>
          <p:cNvPicPr>
            <a:picLocks noChangeAspect="1"/>
          </p:cNvPicPr>
          <p:nvPr/>
        </p:nvPicPr>
        <p:blipFill>
          <a:blip r:embed="rId2"/>
          <a:stretch>
            <a:fillRect/>
          </a:stretch>
        </p:blipFill>
        <p:spPr>
          <a:xfrm>
            <a:off x="138989" y="0"/>
            <a:ext cx="4778713" cy="6858000"/>
          </a:xfrm>
          <a:prstGeom prst="rect">
            <a:avLst/>
          </a:prstGeom>
        </p:spPr>
      </p:pic>
      <p:pic>
        <p:nvPicPr>
          <p:cNvPr id="6" name="Picture 5">
            <a:extLst>
              <a:ext uri="{FF2B5EF4-FFF2-40B4-BE49-F238E27FC236}">
                <a16:creationId xmlns:a16="http://schemas.microsoft.com/office/drawing/2014/main" id="{301AE8BE-99F8-40D8-B302-58CE98B18819}"/>
              </a:ext>
            </a:extLst>
          </p:cNvPr>
          <p:cNvPicPr>
            <a:picLocks noChangeAspect="1"/>
          </p:cNvPicPr>
          <p:nvPr/>
        </p:nvPicPr>
        <p:blipFill>
          <a:blip r:embed="rId2"/>
          <a:stretch>
            <a:fillRect/>
          </a:stretch>
        </p:blipFill>
        <p:spPr>
          <a:xfrm>
            <a:off x="7274300" y="0"/>
            <a:ext cx="4778713" cy="6858000"/>
          </a:xfrm>
          <a:prstGeom prst="rect">
            <a:avLst/>
          </a:prstGeom>
        </p:spPr>
      </p:pic>
    </p:spTree>
    <p:extLst>
      <p:ext uri="{BB962C8B-B14F-4D97-AF65-F5344CB8AC3E}">
        <p14:creationId xmlns:p14="http://schemas.microsoft.com/office/powerpoint/2010/main" val="3285652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8BFB8-C4F5-47F3-9E59-9D22CEC0DA07}"/>
              </a:ext>
            </a:extLst>
          </p:cNvPr>
          <p:cNvPicPr>
            <a:picLocks noChangeAspect="1"/>
          </p:cNvPicPr>
          <p:nvPr/>
        </p:nvPicPr>
        <p:blipFill>
          <a:blip r:embed="rId2"/>
          <a:stretch>
            <a:fillRect/>
          </a:stretch>
        </p:blipFill>
        <p:spPr>
          <a:xfrm>
            <a:off x="4051164" y="-5540"/>
            <a:ext cx="8140836" cy="6858000"/>
          </a:xfrm>
          <a:prstGeom prst="rect">
            <a:avLst/>
          </a:prstGeom>
        </p:spPr>
      </p:pic>
      <p:sp>
        <p:nvSpPr>
          <p:cNvPr id="2" name="Title 1">
            <a:extLst>
              <a:ext uri="{FF2B5EF4-FFF2-40B4-BE49-F238E27FC236}">
                <a16:creationId xmlns:a16="http://schemas.microsoft.com/office/drawing/2014/main" id="{7CA4EF1D-5273-400D-80D9-B9FAD0CDF619}"/>
              </a:ext>
            </a:extLst>
          </p:cNvPr>
          <p:cNvSpPr>
            <a:spLocks noGrp="1"/>
          </p:cNvSpPr>
          <p:nvPr>
            <p:ph type="ctrTitle"/>
          </p:nvPr>
        </p:nvSpPr>
        <p:spPr>
          <a:xfrm>
            <a:off x="80467" y="124359"/>
            <a:ext cx="3891687" cy="6598310"/>
          </a:xfrm>
        </p:spPr>
        <p:txBody>
          <a:bodyPr/>
          <a:lstStyle/>
          <a:p>
            <a:pPr marL="0" marR="0" lvl="0" indent="0" defTabSz="914400" rtl="0" eaLnBrk="1" fontAlgn="auto" latinLnBrk="0" hangingPunct="1">
              <a:lnSpc>
                <a:spcPct val="90000"/>
              </a:lnSpc>
              <a:spcBef>
                <a:spcPts val="1000"/>
              </a:spcBef>
              <a:spcAft>
                <a:spcPts val="0"/>
              </a:spcAft>
              <a:tabLst/>
              <a:defRPr/>
            </a:pPr>
            <a:r>
              <a:rPr kumimoji="0" lang="en-GB" sz="2400" b="0" i="0" u="none" strike="noStrike" kern="1200" cap="none" spc="0" normalizeH="0" baseline="0" noProof="0" dirty="0">
                <a:ln>
                  <a:noFill/>
                </a:ln>
                <a:solidFill>
                  <a:sysClr val="window" lastClr="FFFFFF"/>
                </a:solidFill>
                <a:effectLst/>
                <a:uLnTx/>
                <a:uFillTx/>
                <a:latin typeface="Lato" panose="020F0502020204030203" pitchFamily="34" charset="0"/>
                <a:ea typeface="+mn-ea"/>
                <a:cs typeface="+mn-cs"/>
              </a:rPr>
              <a:t>Gentle Supervision</a:t>
            </a:r>
            <a:br>
              <a:rPr kumimoji="0" lang="en-GB" sz="2400" b="0" i="0" u="none" strike="noStrike" kern="1200" cap="none" spc="0" normalizeH="0" baseline="0" noProof="0" dirty="0">
                <a:ln>
                  <a:noFill/>
                </a:ln>
                <a:solidFill>
                  <a:sysClr val="window" lastClr="FFFFFF"/>
                </a:solidFill>
                <a:effectLst/>
                <a:uLnTx/>
                <a:uFillTx/>
                <a:latin typeface="Lato" panose="020F0502020204030203" pitchFamily="34" charset="0"/>
                <a:ea typeface="+mn-ea"/>
                <a:cs typeface="+mn-cs"/>
              </a:rPr>
            </a:br>
            <a:br>
              <a:rPr kumimoji="0" lang="en-GB" sz="2400" b="0" i="0" u="none" strike="noStrike" kern="1200" cap="none" spc="0" normalizeH="0" baseline="0" noProof="0" dirty="0">
                <a:ln>
                  <a:noFill/>
                </a:ln>
                <a:solidFill>
                  <a:sysClr val="window" lastClr="FFFFFF"/>
                </a:solidFill>
                <a:effectLst/>
                <a:uLnTx/>
                <a:uFillTx/>
                <a:latin typeface="Lato" panose="020F0502020204030203" pitchFamily="34" charset="0"/>
                <a:ea typeface="+mn-ea"/>
                <a:cs typeface="+mn-cs"/>
              </a:rPr>
            </a:br>
            <a:r>
              <a:rPr kumimoji="0" lang="en-GB" sz="2400" b="0" i="0" u="none" strike="noStrike" kern="1200" cap="none" spc="0" normalizeH="0" baseline="0" noProof="0" dirty="0">
                <a:ln>
                  <a:noFill/>
                </a:ln>
                <a:solidFill>
                  <a:sysClr val="window" lastClr="FFFFFF"/>
                </a:solidFill>
                <a:effectLst/>
                <a:uLnTx/>
                <a:uFillTx/>
                <a:latin typeface="Lato" panose="020F0502020204030203" pitchFamily="34" charset="0"/>
                <a:ea typeface="+mn-ea"/>
                <a:cs typeface="+mn-cs"/>
              </a:rPr>
              <a:t>provides a child with a sense of safety through basic </a:t>
            </a:r>
            <a:r>
              <a:rPr kumimoji="0" lang="en-GB" sz="2400" b="0" i="0" u="none" strike="noStrike" kern="1200" cap="none" spc="0" normalizeH="0" baseline="0" noProof="0" dirty="0">
                <a:ln>
                  <a:noFill/>
                </a:ln>
                <a:solidFill>
                  <a:srgbClr val="FFFF00"/>
                </a:solidFill>
                <a:effectLst/>
                <a:uLnTx/>
                <a:uFillTx/>
                <a:latin typeface="Lato" panose="020F0502020204030203" pitchFamily="34" charset="0"/>
                <a:ea typeface="+mn-ea"/>
                <a:cs typeface="+mn-cs"/>
              </a:rPr>
              <a:t>physical proximity</a:t>
            </a:r>
            <a:br>
              <a:rPr kumimoji="0" lang="en-GB" sz="2400" b="0" i="0" u="none" strike="noStrike" kern="1200" cap="none" spc="0" normalizeH="0" baseline="0" noProof="0" dirty="0">
                <a:ln>
                  <a:noFill/>
                </a:ln>
                <a:solidFill>
                  <a:srgbClr val="00B0F0"/>
                </a:solidFill>
                <a:effectLst/>
                <a:uLnTx/>
                <a:uFillTx/>
                <a:latin typeface="Lato" panose="020F0502020204030203" pitchFamily="34" charset="0"/>
                <a:ea typeface="+mn-ea"/>
                <a:cs typeface="+mn-cs"/>
              </a:rPr>
            </a:br>
            <a:br>
              <a:rPr kumimoji="0" lang="en-GB" sz="2400" b="0" i="0" u="none" strike="noStrike" kern="1200" cap="none" spc="0" normalizeH="0" baseline="0" noProof="0" dirty="0">
                <a:ln>
                  <a:noFill/>
                </a:ln>
                <a:solidFill>
                  <a:sysClr val="window" lastClr="FFFFFF"/>
                </a:solidFill>
                <a:effectLst/>
                <a:uLnTx/>
                <a:uFillTx/>
                <a:latin typeface="Lato" panose="020F0502020204030203" pitchFamily="34" charset="0"/>
                <a:ea typeface="+mn-ea"/>
                <a:cs typeface="+mn-cs"/>
              </a:rPr>
            </a:br>
            <a:r>
              <a:rPr kumimoji="0" lang="en-GB" sz="2400" b="0" i="0" u="none" strike="noStrike" kern="1200" cap="none" spc="0" normalizeH="0" baseline="0" noProof="0" dirty="0">
                <a:ln>
                  <a:noFill/>
                </a:ln>
                <a:solidFill>
                  <a:sysClr val="window" lastClr="FFFFFF"/>
                </a:solidFill>
                <a:effectLst/>
                <a:uLnTx/>
                <a:uFillTx/>
                <a:latin typeface="Lato" panose="020F0502020204030203" pitchFamily="34" charset="0"/>
                <a:ea typeface="+mn-ea"/>
                <a:cs typeface="+mn-cs"/>
              </a:rPr>
              <a:t>In the absence of close support children can fall into a pattern of </a:t>
            </a:r>
            <a:r>
              <a:rPr kumimoji="0" lang="en-GB" sz="2400" b="0" i="0" u="none" strike="noStrike" kern="1200" cap="none" spc="0" normalizeH="0" baseline="0" noProof="0" dirty="0">
                <a:ln>
                  <a:noFill/>
                </a:ln>
                <a:solidFill>
                  <a:srgbClr val="FFFF00"/>
                </a:solidFill>
                <a:effectLst/>
                <a:uLnTx/>
                <a:uFillTx/>
                <a:latin typeface="Lato" panose="020F0502020204030203" pitchFamily="34" charset="0"/>
                <a:ea typeface="+mn-ea"/>
                <a:cs typeface="+mn-cs"/>
              </a:rPr>
              <a:t>negative attention seeking due </a:t>
            </a:r>
            <a:r>
              <a:rPr kumimoji="0" lang="en-GB" sz="2400" b="0" i="0" u="none" strike="noStrike" kern="1200" cap="none" spc="0" normalizeH="0" baseline="0" noProof="0" dirty="0">
                <a:ln>
                  <a:noFill/>
                </a:ln>
                <a:solidFill>
                  <a:sysClr val="window" lastClr="FFFFFF"/>
                </a:solidFill>
                <a:effectLst/>
                <a:uLnTx/>
                <a:uFillTx/>
                <a:latin typeface="Lato" panose="020F0502020204030203" pitchFamily="34" charset="0"/>
                <a:ea typeface="+mn-ea"/>
                <a:cs typeface="+mn-cs"/>
              </a:rPr>
              <a:t>to the fact that they are alone and cannot regulate their own emotions or anxieties. </a:t>
            </a:r>
            <a:br>
              <a:rPr kumimoji="0" lang="en-GB" sz="2000" b="0" i="0" u="none" strike="noStrike" kern="1200" cap="none" spc="0" normalizeH="0" baseline="0" noProof="0" dirty="0">
                <a:ln>
                  <a:noFill/>
                </a:ln>
                <a:solidFill>
                  <a:sysClr val="window" lastClr="FFFFFF"/>
                </a:solidFill>
                <a:effectLst/>
                <a:uLnTx/>
                <a:uFillTx/>
                <a:latin typeface="Ikaros Sans Regular" panose="02000000000000000000" pitchFamily="50" charset="0"/>
                <a:ea typeface="+mn-ea"/>
                <a:cs typeface="+mn-cs"/>
              </a:rPr>
            </a:br>
            <a:endParaRPr lang="en-GB" dirty="0"/>
          </a:p>
        </p:txBody>
      </p:sp>
    </p:spTree>
    <p:extLst>
      <p:ext uri="{BB962C8B-B14F-4D97-AF65-F5344CB8AC3E}">
        <p14:creationId xmlns:p14="http://schemas.microsoft.com/office/powerpoint/2010/main" val="22315425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A3128BC-67BF-409B-ACC3-67F97BDD3459}"/>
              </a:ext>
            </a:extLst>
          </p:cNvPr>
          <p:cNvSpPr txBox="1">
            <a:spLocks/>
          </p:cNvSpPr>
          <p:nvPr/>
        </p:nvSpPr>
        <p:spPr>
          <a:xfrm>
            <a:off x="93445" y="1565453"/>
            <a:ext cx="8560438" cy="4790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The combination of providing structure and predictability in line with gentle supervision can have the effect of allowing children the safe framework in which to experience success and acknowledge mistakes.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solidFill>
                <a:sysClr val="window" lastClr="FFFFFF"/>
              </a:solidFill>
              <a:latin typeface="Lato" panose="020F0502020204030203"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1" u="sng" strike="noStrike" kern="1200" cap="none" spc="0" normalizeH="0" baseline="0" noProof="0" dirty="0">
                <a:ln>
                  <a:noFill/>
                </a:ln>
                <a:solidFill>
                  <a:sysClr val="window" lastClr="FFFFFF"/>
                </a:solidFill>
                <a:effectLst/>
                <a:uLnTx/>
                <a:uFillTx/>
                <a:latin typeface="Lato" panose="020F0502020204030203" pitchFamily="34" charset="0"/>
              </a:rPr>
              <a:t>“Supervision</a:t>
            </a:r>
            <a:r>
              <a:rPr kumimoji="0" lang="en-GB" sz="2800" b="0" i="0" u="sng" strike="noStrike" kern="1200" cap="none" spc="0" normalizeH="0" baseline="0" noProof="0" dirty="0">
                <a:ln>
                  <a:noFill/>
                </a:ln>
                <a:solidFill>
                  <a:sysClr val="window" lastClr="FFFFFF"/>
                </a:solidFill>
                <a:effectLst/>
                <a:uLnTx/>
                <a:uFillTx/>
                <a:latin typeface="Lato" panose="020F0502020204030203" pitchFamily="34" charset="0"/>
              </a:rPr>
              <a:t> and </a:t>
            </a:r>
            <a:r>
              <a:rPr kumimoji="0" lang="en-GB" sz="2800" b="0" i="1" u="sng" strike="noStrike" kern="1200" cap="none" spc="0" normalizeH="0" baseline="0" noProof="0" dirty="0">
                <a:ln>
                  <a:noFill/>
                </a:ln>
                <a:solidFill>
                  <a:sysClr val="window" lastClr="FFFFFF"/>
                </a:solidFill>
                <a:effectLst/>
                <a:uLnTx/>
                <a:uFillTx/>
                <a:latin typeface="Lato" panose="020F0502020204030203" pitchFamily="34" charset="0"/>
              </a:rPr>
              <a:t>Time 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1" u="sng" strike="noStrike" kern="1200" cap="none" spc="0" normalizeH="0" baseline="0" noProof="0" dirty="0">
                <a:ln>
                  <a:noFill/>
                </a:ln>
                <a:solidFill>
                  <a:sysClr val="window" lastClr="FFFFFF"/>
                </a:solidFill>
                <a:effectLst/>
                <a:uLnTx/>
                <a:uFillTx/>
                <a:latin typeface="Lato" panose="020F0502020204030203" pitchFamily="34" charset="0"/>
              </a:rPr>
              <a:t> </a:t>
            </a:r>
            <a:r>
              <a:rPr kumimoji="0" lang="en-GB" sz="2800" b="0" i="0" u="sng" strike="noStrike" kern="1200" cap="none" spc="0" normalizeH="0" baseline="0" noProof="0" dirty="0">
                <a:ln>
                  <a:noFill/>
                </a:ln>
                <a:solidFill>
                  <a:sysClr val="window" lastClr="FFFFFF"/>
                </a:solidFill>
                <a:effectLst/>
                <a:uLnTx/>
                <a:uFillTx/>
                <a:latin typeface="Lato" panose="020F0502020204030203" pitchFamily="34" charset="0"/>
              </a:rPr>
              <a:t>should always be seen as a gift and not a punishment.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42F905E-1E95-4553-8752-3467B809B3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4761" y="1311556"/>
            <a:ext cx="4246391" cy="3980991"/>
          </a:xfrm>
          <a:prstGeom prst="rect">
            <a:avLst/>
          </a:prstGeom>
        </p:spPr>
      </p:pic>
    </p:spTree>
    <p:extLst>
      <p:ext uri="{BB962C8B-B14F-4D97-AF65-F5344CB8AC3E}">
        <p14:creationId xmlns:p14="http://schemas.microsoft.com/office/powerpoint/2010/main" val="121240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460BA64-574D-4E19-969D-BF14E5006CCA}"/>
              </a:ext>
            </a:extLst>
          </p:cNvPr>
          <p:cNvSpPr txBox="1">
            <a:spLocks/>
          </p:cNvSpPr>
          <p:nvPr/>
        </p:nvSpPr>
        <p:spPr>
          <a:xfrm>
            <a:off x="193728" y="1139824"/>
            <a:ext cx="9918916" cy="4939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Rather then</a:t>
            </a:r>
            <a:r>
              <a:rPr kumimoji="0" lang="en-GB" sz="2800" b="0" i="0" u="none" strike="noStrike" kern="1200" cap="none" spc="0" normalizeH="0" baseline="0" noProof="0" dirty="0">
                <a:ln>
                  <a:noFill/>
                </a:ln>
                <a:solidFill>
                  <a:srgbClr val="00B0F0"/>
                </a:solidFill>
                <a:effectLst/>
                <a:uLnTx/>
                <a:uFillTx/>
                <a:latin typeface="Lato" panose="020F0502020204030203" pitchFamily="34" charset="0"/>
              </a:rPr>
              <a:t> isolating </a:t>
            </a: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children when they are misbehaving or having a tough time, adults should consider bringing the child or young person closer to them.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By increasing closer physical proximity in order to provide a background of safety rather then generating anxiety through isolation.  We intuitively do this when children are sad or frightened , but it tends to be forgotten when children are angry.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DE9F107-903D-4C87-998C-960DC111AA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9284" y="3200400"/>
            <a:ext cx="2095619" cy="3347634"/>
          </a:xfrm>
          <a:prstGeom prst="rect">
            <a:avLst/>
          </a:prstGeom>
        </p:spPr>
      </p:pic>
    </p:spTree>
    <p:extLst>
      <p:ext uri="{BB962C8B-B14F-4D97-AF65-F5344CB8AC3E}">
        <p14:creationId xmlns:p14="http://schemas.microsoft.com/office/powerpoint/2010/main" val="365406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jake\Desktop\img004.jpg">
            <a:extLst>
              <a:ext uri="{FF2B5EF4-FFF2-40B4-BE49-F238E27FC236}">
                <a16:creationId xmlns:a16="http://schemas.microsoft.com/office/drawing/2014/main" id="{3395A816-2934-4FF1-BD66-372C73F6A4A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474" y="30997"/>
            <a:ext cx="45615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D6B61B-1305-432E-93D1-EFEAFE79D441}"/>
              </a:ext>
            </a:extLst>
          </p:cNvPr>
          <p:cNvSpPr/>
          <p:nvPr/>
        </p:nvSpPr>
        <p:spPr>
          <a:xfrm>
            <a:off x="389008" y="5408691"/>
            <a:ext cx="4248472" cy="136815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Lato" panose="020F0502020204030203" pitchFamily="34" charset="0"/>
              </a:rPr>
              <a:t>The method of education  practices a value base of respect for the human being, through love and freedom for the self.</a:t>
            </a:r>
          </a:p>
        </p:txBody>
      </p:sp>
      <p:pic>
        <p:nvPicPr>
          <p:cNvPr id="4" name="Picture 3">
            <a:extLst>
              <a:ext uri="{FF2B5EF4-FFF2-40B4-BE49-F238E27FC236}">
                <a16:creationId xmlns:a16="http://schemas.microsoft.com/office/drawing/2014/main" id="{6CB5DF91-9D3A-4151-B603-C18807E58E75}"/>
              </a:ext>
            </a:extLst>
          </p:cNvPr>
          <p:cNvPicPr>
            <a:picLocks noChangeAspect="1"/>
          </p:cNvPicPr>
          <p:nvPr/>
        </p:nvPicPr>
        <p:blipFill>
          <a:blip r:embed="rId3"/>
          <a:stretch>
            <a:fillRect/>
          </a:stretch>
        </p:blipFill>
        <p:spPr>
          <a:xfrm>
            <a:off x="7051114" y="-594"/>
            <a:ext cx="4645555" cy="6858594"/>
          </a:xfrm>
          <a:prstGeom prst="rect">
            <a:avLst/>
          </a:prstGeom>
        </p:spPr>
      </p:pic>
      <p:sp>
        <p:nvSpPr>
          <p:cNvPr id="5" name="Rectangle 4">
            <a:extLst>
              <a:ext uri="{FF2B5EF4-FFF2-40B4-BE49-F238E27FC236}">
                <a16:creationId xmlns:a16="http://schemas.microsoft.com/office/drawing/2014/main" id="{8258BB4B-D800-4F07-BDC9-49C693452AEE}"/>
              </a:ext>
            </a:extLst>
          </p:cNvPr>
          <p:cNvSpPr/>
          <p:nvPr/>
        </p:nvSpPr>
        <p:spPr>
          <a:xfrm>
            <a:off x="7183633" y="103322"/>
            <a:ext cx="4362604" cy="737461"/>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Lato" panose="020F0502020204030203" pitchFamily="34" charset="0"/>
              </a:rPr>
              <a:t>If educational effectives is to rely on the personality of the teacher and the strength of their relationship with children</a:t>
            </a:r>
          </a:p>
        </p:txBody>
      </p:sp>
      <p:sp>
        <p:nvSpPr>
          <p:cNvPr id="6" name="Rectangle 5">
            <a:extLst>
              <a:ext uri="{FF2B5EF4-FFF2-40B4-BE49-F238E27FC236}">
                <a16:creationId xmlns:a16="http://schemas.microsoft.com/office/drawing/2014/main" id="{FDE00C64-F2BD-4B66-9524-A462A2F5FC30}"/>
              </a:ext>
            </a:extLst>
          </p:cNvPr>
          <p:cNvSpPr/>
          <p:nvPr/>
        </p:nvSpPr>
        <p:spPr>
          <a:xfrm>
            <a:off x="7107433" y="5862234"/>
            <a:ext cx="3214437" cy="95702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Lato" panose="020F0502020204030203" pitchFamily="34" charset="0"/>
              </a:rPr>
              <a:t>The teacher must always be willing to develop and learn themselves, to learn from life, from the children in their care</a:t>
            </a:r>
            <a:r>
              <a:rPr kumimoji="0" lang="en-GB" sz="1600" b="0" i="0" u="none" strike="noStrike" kern="0" cap="none" spc="0" normalizeH="0" baseline="0" noProof="0" dirty="0">
                <a:ln>
                  <a:noFill/>
                </a:ln>
                <a:solidFill>
                  <a:prstClr val="white"/>
                </a:solidFill>
                <a:effectLst/>
                <a:uLnTx/>
                <a:uFillTx/>
                <a:latin typeface="Ikaros Sans Regular" panose="02000000000000000000" pitchFamily="50" charset="0"/>
                <a:ea typeface="+mn-ea"/>
                <a:cs typeface="+mn-cs"/>
              </a:rPr>
              <a:t>.</a:t>
            </a:r>
          </a:p>
        </p:txBody>
      </p:sp>
    </p:spTree>
    <p:extLst>
      <p:ext uri="{BB962C8B-B14F-4D97-AF65-F5344CB8AC3E}">
        <p14:creationId xmlns:p14="http://schemas.microsoft.com/office/powerpoint/2010/main" val="777241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F18EF2E-EAD1-49BE-B7D4-0E5048C2F962}"/>
              </a:ext>
            </a:extLst>
          </p:cNvPr>
          <p:cNvSpPr txBox="1">
            <a:spLocks/>
          </p:cNvSpPr>
          <p:nvPr/>
        </p:nvSpPr>
        <p:spPr>
          <a:xfrm>
            <a:off x="222142" y="1372300"/>
            <a:ext cx="8433661" cy="5082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Daily life often presents circumstances that reduce the young peoples sense of safety.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Conflict between young people, an unpredictable event, or something that brings back painful memories of the past can present as a sudden change in perceived safety and leave young people anxious and uncertain.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50BB4F6-ED1C-4CF5-B63F-096F2183D6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07176" y="2743201"/>
            <a:ext cx="3221387" cy="3616304"/>
          </a:xfrm>
          <a:prstGeom prst="rect">
            <a:avLst/>
          </a:prstGeom>
        </p:spPr>
      </p:pic>
      <p:sp>
        <p:nvSpPr>
          <p:cNvPr id="4" name="Title 1">
            <a:extLst>
              <a:ext uri="{FF2B5EF4-FFF2-40B4-BE49-F238E27FC236}">
                <a16:creationId xmlns:a16="http://schemas.microsoft.com/office/drawing/2014/main" id="{6F946DE5-3100-4CC3-BB9A-D2CAA24AC543}"/>
              </a:ext>
            </a:extLst>
          </p:cNvPr>
          <p:cNvSpPr txBox="1">
            <a:spLocks/>
          </p:cNvSpPr>
          <p:nvPr/>
        </p:nvSpPr>
        <p:spPr>
          <a:xfrm>
            <a:off x="-866713" y="4029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Lato" panose="020F0502020204030203" pitchFamily="34" charset="0"/>
              </a:rPr>
              <a:t>Relationship Repair not Withdrawal</a:t>
            </a:r>
            <a:br>
              <a:rPr kumimoji="0" lang="en-GB" sz="4400" b="0" i="0" u="none" strike="noStrike" kern="1200" cap="none" spc="0" normalizeH="0" baseline="0" noProof="0" dirty="0">
                <a:ln>
                  <a:noFill/>
                </a:ln>
                <a:solidFill>
                  <a:sysClr val="window" lastClr="FFFFFF"/>
                </a:solidFill>
                <a:effectLst/>
                <a:uLnTx/>
                <a:uFillTx/>
                <a:latin typeface="Calibri Light"/>
                <a:ea typeface="+mj-ea"/>
                <a:cs typeface="+mj-cs"/>
              </a:rPr>
            </a:br>
            <a:endParaRPr kumimoji="0" lang="en-GB" sz="4400" b="0" i="0" u="none" strike="noStrike" kern="1200" cap="none" spc="0" normalizeH="0" baseline="0" noProof="0" dirty="0">
              <a:ln>
                <a:noFill/>
              </a:ln>
              <a:solidFill>
                <a:sysClr val="window" lastClr="FFFFFF"/>
              </a:solidFill>
              <a:effectLst/>
              <a:uLnTx/>
              <a:uFillTx/>
              <a:latin typeface="Calibri Light"/>
              <a:ea typeface="+mj-ea"/>
              <a:cs typeface="+mj-cs"/>
            </a:endParaRPr>
          </a:p>
        </p:txBody>
      </p:sp>
    </p:spTree>
    <p:extLst>
      <p:ext uri="{BB962C8B-B14F-4D97-AF65-F5344CB8AC3E}">
        <p14:creationId xmlns:p14="http://schemas.microsoft.com/office/powerpoint/2010/main" val="202311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91C729B-7901-4327-BD40-B1E13AAD121D}"/>
              </a:ext>
            </a:extLst>
          </p:cNvPr>
          <p:cNvSpPr txBox="1">
            <a:spLocks/>
          </p:cNvSpPr>
          <p:nvPr/>
        </p:nvSpPr>
        <p:spPr>
          <a:xfrm>
            <a:off x="197002" y="1807227"/>
            <a:ext cx="115307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Relationship  withdrawal generates</a:t>
            </a:r>
            <a:r>
              <a:rPr kumimoji="0" lang="en-GB" sz="2800" b="0" i="0" u="none" strike="noStrike" kern="1200" cap="none" spc="0" normalizeH="0" baseline="0" noProof="0" dirty="0">
                <a:ln>
                  <a:noFill/>
                </a:ln>
                <a:solidFill>
                  <a:srgbClr val="002060"/>
                </a:solidFill>
                <a:effectLst/>
                <a:uLnTx/>
                <a:uFillTx/>
                <a:latin typeface="Lato" panose="020F0502020204030203" pitchFamily="34" charset="0"/>
              </a:rPr>
              <a:t> </a:t>
            </a:r>
            <a:r>
              <a:rPr kumimoji="0" lang="en-GB" sz="2800" b="1" i="0" u="none" strike="noStrike" kern="1200" cap="none" spc="0" normalizeH="0" baseline="0" noProof="0" dirty="0">
                <a:ln>
                  <a:noFill/>
                </a:ln>
                <a:solidFill>
                  <a:srgbClr val="002060"/>
                </a:solidFill>
                <a:effectLst/>
                <a:uLnTx/>
                <a:uFillTx/>
                <a:latin typeface="Lato" panose="020F0502020204030203" pitchFamily="34" charset="0"/>
              </a:rPr>
              <a:t>fear of separation </a:t>
            </a:r>
            <a:r>
              <a:rPr kumimoji="0" lang="en-GB" sz="2800" b="0" i="0" u="none" strike="noStrike" kern="1200" cap="none" spc="0" normalizeH="0" baseline="0" noProof="0" dirty="0">
                <a:ln>
                  <a:noFill/>
                </a:ln>
                <a:solidFill>
                  <a:sysClr val="window" lastClr="FFFFFF"/>
                </a:solidFill>
                <a:effectLst/>
                <a:uLnTx/>
                <a:uFillTx/>
                <a:latin typeface="Lato" panose="020F0502020204030203" pitchFamily="34" charset="0"/>
              </a:rPr>
              <a:t>or even abandonment, which is likely to undermine a young persons sense of safety.  It can also lead to young people feeling a strong sense of shame.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71D7635-254D-444D-A530-75CEC1C22D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393" y="3677016"/>
            <a:ext cx="3060686" cy="2681161"/>
          </a:xfrm>
          <a:prstGeom prst="rect">
            <a:avLst/>
          </a:prstGeom>
        </p:spPr>
      </p:pic>
    </p:spTree>
    <p:extLst>
      <p:ext uri="{BB962C8B-B14F-4D97-AF65-F5344CB8AC3E}">
        <p14:creationId xmlns:p14="http://schemas.microsoft.com/office/powerpoint/2010/main" val="27977217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703F26-0C08-4D61-87FF-AB8FF1CD69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12191999" cy="6857990"/>
          </a:xfrm>
          <a:prstGeom prst="rect">
            <a:avLst/>
          </a:prstGeom>
        </p:spPr>
      </p:pic>
      <p:sp>
        <p:nvSpPr>
          <p:cNvPr id="2" name="Title 1"/>
          <p:cNvSpPr>
            <a:spLocks noGrp="1"/>
          </p:cNvSpPr>
          <p:nvPr>
            <p:ph type="ctrTitle"/>
          </p:nvPr>
        </p:nvSpPr>
        <p:spPr>
          <a:xfrm>
            <a:off x="1063752" y="2207602"/>
            <a:ext cx="10058400" cy="3574778"/>
          </a:xfrm>
          <a:effectLst>
            <a:outerShdw blurRad="50800" dist="38100" dir="2700000" algn="tl" rotWithShape="0">
              <a:prstClr val="black">
                <a:alpha val="40000"/>
              </a:prstClr>
            </a:outerShdw>
          </a:effectLst>
        </p:spPr>
        <p:txBody>
          <a:bodyPr>
            <a:normAutofit/>
          </a:bodyPr>
          <a:lstStyle/>
          <a:p>
            <a:br>
              <a:rPr lang="en-GB" sz="2100" dirty="0">
                <a:solidFill>
                  <a:srgbClr val="FFFFFF"/>
                </a:solidFill>
                <a:latin typeface="Novalis Text" panose="020B0503030403020204" pitchFamily="34" charset="0"/>
              </a:rPr>
            </a:br>
            <a:br>
              <a:rPr lang="en-GB" sz="2100" dirty="0">
                <a:solidFill>
                  <a:srgbClr val="FFFFFF"/>
                </a:solidFill>
                <a:latin typeface="Novalis Text" panose="020B0503030403020204" pitchFamily="34" charset="0"/>
              </a:rPr>
            </a:br>
            <a:br>
              <a:rPr lang="en-GB" sz="2100" dirty="0">
                <a:solidFill>
                  <a:srgbClr val="FFFFFF"/>
                </a:solidFill>
                <a:latin typeface="+mn-lt"/>
              </a:rPr>
            </a:br>
            <a:endParaRPr lang="en-GB" sz="2100" dirty="0">
              <a:solidFill>
                <a:srgbClr val="FFFFFF"/>
              </a:solidFill>
              <a:latin typeface="+mn-lt"/>
            </a:endParaRPr>
          </a:p>
        </p:txBody>
      </p:sp>
      <p:sp>
        <p:nvSpPr>
          <p:cNvPr id="10" name="Rectangle 11"/>
          <p:cNvSpPr>
            <a:spLocks noChangeArrowheads="1"/>
          </p:cNvSpPr>
          <p:nvPr/>
        </p:nvSpPr>
        <p:spPr bwMode="auto">
          <a:xfrm>
            <a:off x="869395" y="43288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2"/>
          <p:cNvSpPr>
            <a:spLocks noChangeArrowheads="1"/>
          </p:cNvSpPr>
          <p:nvPr/>
        </p:nvSpPr>
        <p:spPr bwMode="auto">
          <a:xfrm>
            <a:off x="869395" y="69577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E2298E5F-320A-4142-B4A5-5BB6E6C5BDEB}"/>
              </a:ext>
            </a:extLst>
          </p:cNvPr>
          <p:cNvSpPr txBox="1"/>
          <p:nvPr/>
        </p:nvSpPr>
        <p:spPr>
          <a:xfrm>
            <a:off x="407319" y="35902"/>
            <a:ext cx="6558076" cy="369332"/>
          </a:xfrm>
          <a:prstGeom prst="rect">
            <a:avLst/>
          </a:prstGeom>
          <a:noFill/>
        </p:spPr>
        <p:txBody>
          <a:bodyPr wrap="square">
            <a:spAutoFit/>
          </a:bodyPr>
          <a:lstStyle/>
          <a:p>
            <a:r>
              <a:rPr lang="en-GB" sz="1800" b="1" dirty="0">
                <a:solidFill>
                  <a:srgbClr val="002060"/>
                </a:solidFill>
                <a:latin typeface="Lato" panose="020F0502020204030203" pitchFamily="34" charset="0"/>
              </a:rPr>
              <a:t>The Chronicles of Covid Lessons Learned:</a:t>
            </a:r>
          </a:p>
        </p:txBody>
      </p:sp>
    </p:spTree>
    <p:extLst>
      <p:ext uri="{BB962C8B-B14F-4D97-AF65-F5344CB8AC3E}">
        <p14:creationId xmlns:p14="http://schemas.microsoft.com/office/powerpoint/2010/main" val="3547881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9B05DA-71F0-45CA-914B-D78AC9452F0D}"/>
              </a:ext>
            </a:extLst>
          </p:cNvPr>
          <p:cNvSpPr txBox="1"/>
          <p:nvPr/>
        </p:nvSpPr>
        <p:spPr>
          <a:xfrm>
            <a:off x="117988" y="2413337"/>
            <a:ext cx="5154560" cy="3170099"/>
          </a:xfrm>
          <a:prstGeom prst="rect">
            <a:avLst/>
          </a:prstGeom>
          <a:noFill/>
        </p:spPr>
        <p:txBody>
          <a:bodyPr wrap="square">
            <a:spAutoFit/>
          </a:bodyPr>
          <a:lstStyle/>
          <a:p>
            <a:r>
              <a:rPr lang="en-GB" sz="2000" dirty="0">
                <a:solidFill>
                  <a:schemeClr val="bg1"/>
                </a:solidFill>
                <a:latin typeface="Lato" panose="020F0502020204030203" pitchFamily="34" charset="0"/>
              </a:rPr>
              <a:t>Optimistic and hopeful view points have a direct correlation to better outcomes in the face of adversity,  </a:t>
            </a:r>
          </a:p>
          <a:p>
            <a:endParaRPr lang="en-GB" sz="2000" dirty="0">
              <a:solidFill>
                <a:schemeClr val="bg1"/>
              </a:solidFill>
              <a:latin typeface="Lato" panose="020F0502020204030203" pitchFamily="34" charset="0"/>
            </a:endParaRPr>
          </a:p>
          <a:p>
            <a:r>
              <a:rPr lang="en-GB" sz="2000" dirty="0">
                <a:solidFill>
                  <a:schemeClr val="bg1"/>
                </a:solidFill>
                <a:latin typeface="Lato" panose="020F0502020204030203" pitchFamily="34" charset="0"/>
              </a:rPr>
              <a:t>The importance of hope-linked to the activation in the circular cortex at the front of the brain, this is where we house our belief systems </a:t>
            </a:r>
          </a:p>
          <a:p>
            <a:endParaRPr lang="en-GB" sz="2000" dirty="0">
              <a:solidFill>
                <a:schemeClr val="bg1"/>
              </a:solidFill>
              <a:latin typeface="Lato" panose="020F0502020204030203" pitchFamily="34" charset="0"/>
            </a:endParaRPr>
          </a:p>
          <a:p>
            <a:r>
              <a:rPr lang="en-GB" sz="2000" dirty="0">
                <a:solidFill>
                  <a:schemeClr val="bg1"/>
                </a:solidFill>
                <a:latin typeface="Lato" panose="020F0502020204030203" pitchFamily="34" charset="0"/>
              </a:rPr>
              <a:t>Dr A Hamilton 2003</a:t>
            </a:r>
          </a:p>
        </p:txBody>
      </p:sp>
      <p:sp>
        <p:nvSpPr>
          <p:cNvPr id="5" name="TextBox 4">
            <a:extLst>
              <a:ext uri="{FF2B5EF4-FFF2-40B4-BE49-F238E27FC236}">
                <a16:creationId xmlns:a16="http://schemas.microsoft.com/office/drawing/2014/main" id="{E0956484-C737-4111-9F4D-3FE3ADF8F8A1}"/>
              </a:ext>
            </a:extLst>
          </p:cNvPr>
          <p:cNvSpPr txBox="1"/>
          <p:nvPr/>
        </p:nvSpPr>
        <p:spPr>
          <a:xfrm>
            <a:off x="221226" y="619432"/>
            <a:ext cx="7071851" cy="523220"/>
          </a:xfrm>
          <a:prstGeom prst="rect">
            <a:avLst/>
          </a:prstGeom>
          <a:noFill/>
        </p:spPr>
        <p:txBody>
          <a:bodyPr wrap="square" rtlCol="0">
            <a:spAutoFit/>
          </a:bodyPr>
          <a:lstStyle/>
          <a:p>
            <a:r>
              <a:rPr lang="en-GB" sz="2800" dirty="0">
                <a:solidFill>
                  <a:schemeClr val="bg1"/>
                </a:solidFill>
                <a:latin typeface="Lato" panose="020F0502020204030203" pitchFamily="34" charset="0"/>
              </a:rPr>
              <a:t>We started with Hope</a:t>
            </a:r>
          </a:p>
        </p:txBody>
      </p:sp>
      <p:pic>
        <p:nvPicPr>
          <p:cNvPr id="7" name="Picture 6">
            <a:extLst>
              <a:ext uri="{FF2B5EF4-FFF2-40B4-BE49-F238E27FC236}">
                <a16:creationId xmlns:a16="http://schemas.microsoft.com/office/drawing/2014/main" id="{F0FB3E43-D8A7-4591-B20A-A6B6720CA4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064879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B23E-6D31-4F12-92ED-30277B9D628B}"/>
              </a:ext>
            </a:extLst>
          </p:cNvPr>
          <p:cNvSpPr>
            <a:spLocks noGrp="1"/>
          </p:cNvSpPr>
          <p:nvPr>
            <p:ph type="ctrTitle"/>
          </p:nvPr>
        </p:nvSpPr>
        <p:spPr>
          <a:xfrm>
            <a:off x="168250" y="-810286"/>
            <a:ext cx="10314432" cy="6421044"/>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OFSTED inspections in the “COVID” period:</a:t>
            </a:r>
            <a:br>
              <a:rPr kumimoji="0" lang="en-GB" sz="2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r>
              <a:rPr kumimoji="0" lang="en-GB" sz="2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 Education – Compliance inspection: </a:t>
            </a:r>
            <a: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8</a:t>
            </a:r>
            <a:r>
              <a:rPr kumimoji="0" lang="en-GB" sz="2800" b="1" i="0" u="sng" strike="noStrike" kern="1200" cap="none" spc="0" normalizeH="0" baseline="30000" noProof="0" dirty="0">
                <a:ln>
                  <a:noFill/>
                </a:ln>
                <a:solidFill>
                  <a:prstClr val="white"/>
                </a:solidFill>
                <a:effectLst/>
                <a:uLnTx/>
                <a:uFillTx/>
                <a:latin typeface="Lato" panose="020F0502020204030203" pitchFamily="34" charset="0"/>
                <a:ea typeface="Calibri" panose="020F0502020204030204" pitchFamily="34" charset="0"/>
                <a:cs typeface="+mn-cs"/>
              </a:rPr>
              <a:t>th</a:t>
            </a:r>
            <a: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 </a:t>
            </a:r>
            <a:b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b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b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December 2020</a:t>
            </a:r>
            <a:br>
              <a:rPr kumimoji="0" lang="en-GB" sz="2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r>
              <a:rPr kumimoji="0" lang="en-GB" sz="2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Education – Full inspection: </a:t>
            </a:r>
            <a: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25</a:t>
            </a:r>
            <a:r>
              <a:rPr kumimoji="0" lang="en-GB" sz="2800" b="1" i="0" u="sng" strike="noStrike" kern="1200" cap="none" spc="0" normalizeH="0" baseline="30000" noProof="0" dirty="0">
                <a:ln>
                  <a:noFill/>
                </a:ln>
                <a:solidFill>
                  <a:prstClr val="white"/>
                </a:solidFill>
                <a:effectLst/>
                <a:uLnTx/>
                <a:uFillTx/>
                <a:latin typeface="Lato" panose="020F0502020204030203" pitchFamily="34" charset="0"/>
                <a:ea typeface="Calibri" panose="020F0502020204030204" pitchFamily="34" charset="0"/>
                <a:cs typeface="+mn-cs"/>
              </a:rPr>
              <a:t>th</a:t>
            </a:r>
            <a: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 January 2022</a:t>
            </a:r>
            <a:br>
              <a:rPr kumimoji="0" lang="en-GB" sz="2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r>
              <a:rPr kumimoji="0" lang="en-GB" sz="2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Care – Full inspection: </a:t>
            </a:r>
            <a: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3</a:t>
            </a:r>
            <a:r>
              <a:rPr kumimoji="0" lang="en-GB" sz="2800" b="1" i="0" u="sng" strike="noStrike" kern="1200" cap="none" spc="0" normalizeH="0" baseline="30000" noProof="0" dirty="0">
                <a:ln>
                  <a:noFill/>
                </a:ln>
                <a:solidFill>
                  <a:prstClr val="white"/>
                </a:solidFill>
                <a:effectLst/>
                <a:uLnTx/>
                <a:uFillTx/>
                <a:latin typeface="Lato" panose="020F0502020204030203" pitchFamily="34" charset="0"/>
                <a:ea typeface="Calibri" panose="020F0502020204030204" pitchFamily="34" charset="0"/>
                <a:cs typeface="+mn-cs"/>
              </a:rPr>
              <a:t>rd</a:t>
            </a:r>
            <a: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 November 2021</a:t>
            </a:r>
            <a:b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br>
              <a:rPr kumimoji="0" lang="en-GB" sz="2800" b="1" i="0" u="sng"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b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Ofsted - GOV.UK</a:t>
            </a:r>
            <a:b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b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br>
            <a:r>
              <a:rPr kumimoji="0" lang="en-GB" sz="1800" b="0" i="0" u="none" strike="noStrike" kern="1200" cap="none" spc="0" normalizeH="0" baseline="0" noProof="0" dirty="0">
                <a:ln>
                  <a:noFill/>
                </a:ln>
                <a:solidFill>
                  <a:prstClr val="white"/>
                </a:solidFill>
                <a:effectLst/>
                <a:uLnTx/>
                <a:uFillTx/>
                <a:latin typeface="Lato" panose="020F0502020204030203" pitchFamily="34" charset="0"/>
                <a:ea typeface="Calibri" panose="020F0502020204030204" pitchFamily="34" charset="0"/>
                <a:cs typeface="+mn-cs"/>
              </a:rPr>
              <a:t>Ofsted is the Office for Standards in Education, Children’s Services and Skills. </a:t>
            </a:r>
            <a:endParaRPr lang="en-GB" dirty="0"/>
          </a:p>
        </p:txBody>
      </p:sp>
      <p:pic>
        <p:nvPicPr>
          <p:cNvPr id="4" name="Picture 3">
            <a:extLst>
              <a:ext uri="{FF2B5EF4-FFF2-40B4-BE49-F238E27FC236}">
                <a16:creationId xmlns:a16="http://schemas.microsoft.com/office/drawing/2014/main" id="{1E4F6E1F-3F91-4BC7-BF42-D3124962EC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8607" y="212344"/>
            <a:ext cx="2542484" cy="1685949"/>
          </a:xfrm>
          <a:prstGeom prst="rect">
            <a:avLst/>
          </a:prstGeom>
        </p:spPr>
      </p:pic>
    </p:spTree>
    <p:extLst>
      <p:ext uri="{BB962C8B-B14F-4D97-AF65-F5344CB8AC3E}">
        <p14:creationId xmlns:p14="http://schemas.microsoft.com/office/powerpoint/2010/main" val="34509007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ABC7180-2306-46CF-87FD-E0C2ECFA76D8}"/>
              </a:ext>
            </a:extLst>
          </p:cNvPr>
          <p:cNvGraphicFramePr>
            <a:graphicFrameLocks noGrp="1"/>
          </p:cNvGraphicFramePr>
          <p:nvPr/>
        </p:nvGraphicFramePr>
        <p:xfrm>
          <a:off x="86563" y="105188"/>
          <a:ext cx="12018874" cy="6639425"/>
        </p:xfrm>
        <a:graphic>
          <a:graphicData uri="http://schemas.openxmlformats.org/drawingml/2006/table">
            <a:tbl>
              <a:tblPr firstRow="1" bandRow="1">
                <a:tableStyleId>{5C22544A-7EE6-4342-B048-85BDC9FD1C3A}</a:tableStyleId>
              </a:tblPr>
              <a:tblGrid>
                <a:gridCol w="6009437">
                  <a:extLst>
                    <a:ext uri="{9D8B030D-6E8A-4147-A177-3AD203B41FA5}">
                      <a16:colId xmlns:a16="http://schemas.microsoft.com/office/drawing/2014/main" val="3325435313"/>
                    </a:ext>
                  </a:extLst>
                </a:gridCol>
                <a:gridCol w="6009437">
                  <a:extLst>
                    <a:ext uri="{9D8B030D-6E8A-4147-A177-3AD203B41FA5}">
                      <a16:colId xmlns:a16="http://schemas.microsoft.com/office/drawing/2014/main" val="460940662"/>
                    </a:ext>
                  </a:extLst>
                </a:gridCol>
              </a:tblGrid>
              <a:tr h="1057887">
                <a:tc>
                  <a:txBody>
                    <a:bodyPr/>
                    <a:lstStyle/>
                    <a:p>
                      <a:r>
                        <a:rPr lang="en-GB" sz="2000" dirty="0">
                          <a:latin typeface="Lato" panose="020F0502020204030203" pitchFamily="34" charset="0"/>
                        </a:rPr>
                        <a:t>Cotswold Chine School</a:t>
                      </a:r>
                    </a:p>
                    <a:p>
                      <a:r>
                        <a:rPr lang="en-GB" sz="2000" dirty="0">
                          <a:latin typeface="Lato" panose="020F0502020204030203" pitchFamily="34" charset="0"/>
                        </a:rPr>
                        <a:t>7-19yrs</a:t>
                      </a:r>
                    </a:p>
                  </a:txBody>
                  <a:tcPr/>
                </a:tc>
                <a:tc>
                  <a:txBody>
                    <a:bodyPr/>
                    <a:lstStyle/>
                    <a:p>
                      <a:r>
                        <a:rPr lang="en-GB" sz="2000" dirty="0">
                          <a:latin typeface="Lato" panose="020F0502020204030203" pitchFamily="34" charset="0"/>
                        </a:rPr>
                        <a:t>Paradise House &amp; William Morris College</a:t>
                      </a:r>
                    </a:p>
                    <a:p>
                      <a:r>
                        <a:rPr lang="en-GB" sz="2000" dirty="0">
                          <a:latin typeface="Lato" panose="020F0502020204030203" pitchFamily="34" charset="0"/>
                        </a:rPr>
                        <a:t>18-65 </a:t>
                      </a:r>
                      <a:r>
                        <a:rPr lang="en-GB" sz="2000" dirty="0" err="1">
                          <a:latin typeface="Lato" panose="020F0502020204030203" pitchFamily="34" charset="0"/>
                        </a:rPr>
                        <a:t>yrs</a:t>
                      </a:r>
                      <a:endParaRPr lang="en-GB" sz="2000" dirty="0">
                        <a:latin typeface="Lato" panose="020F0502020204030203" pitchFamily="34" charset="0"/>
                      </a:endParaRPr>
                    </a:p>
                  </a:txBody>
                  <a:tcPr/>
                </a:tc>
                <a:extLst>
                  <a:ext uri="{0D108BD9-81ED-4DB2-BD59-A6C34878D82A}">
                    <a16:rowId xmlns:a16="http://schemas.microsoft.com/office/drawing/2014/main" val="207373530"/>
                  </a:ext>
                </a:extLst>
              </a:tr>
              <a:tr h="5581538">
                <a:tc>
                  <a:txBody>
                    <a:bodyPr/>
                    <a:lstStyle/>
                    <a:p>
                      <a:r>
                        <a:rPr lang="en-GB" sz="1800" b="1" dirty="0">
                          <a:solidFill>
                            <a:srgbClr val="002060"/>
                          </a:solidFill>
                          <a:effectLst/>
                          <a:latin typeface="Lato" panose="020F0502020204030203" pitchFamily="34" charset="0"/>
                          <a:ea typeface="Calibri" panose="020F0502020204030204" pitchFamily="34" charset="0"/>
                        </a:rPr>
                        <a:t>(</a:t>
                      </a:r>
                      <a:r>
                        <a:rPr lang="en-GB" sz="1800" b="1" u="sng" dirty="0">
                          <a:solidFill>
                            <a:srgbClr val="002060"/>
                          </a:solidFill>
                          <a:effectLst/>
                          <a:latin typeface="Lato" panose="020F0502020204030203" pitchFamily="34" charset="0"/>
                          <a:ea typeface="Calibri" panose="020F0502020204030204" pitchFamily="34" charset="0"/>
                        </a:rPr>
                        <a:t>March 2020-May 2022):</a:t>
                      </a:r>
                      <a:endParaRPr lang="en-GB" sz="1800" dirty="0">
                        <a:solidFill>
                          <a:srgbClr val="002060"/>
                        </a:solidFill>
                        <a:effectLst/>
                        <a:latin typeface="Lato" panose="020F0502020204030203" pitchFamily="34" charset="0"/>
                        <a:ea typeface="Calibri" panose="020F0502020204030204" pitchFamily="34" charset="0"/>
                      </a:endParaRPr>
                    </a:p>
                    <a:p>
                      <a:r>
                        <a:rPr lang="en-GB" sz="1800" dirty="0">
                          <a:solidFill>
                            <a:srgbClr val="002060"/>
                          </a:solidFill>
                          <a:effectLst/>
                          <a:latin typeface="Lato" panose="020F0502020204030203" pitchFamily="34" charset="0"/>
                          <a:ea typeface="Calibri" panose="020F0502020204030204" pitchFamily="34" charset="0"/>
                        </a:rPr>
                        <a:t> </a:t>
                      </a:r>
                    </a:p>
                    <a:p>
                      <a:r>
                        <a:rPr lang="en-GB" sz="1800" dirty="0">
                          <a:solidFill>
                            <a:srgbClr val="002060"/>
                          </a:solidFill>
                          <a:effectLst/>
                          <a:latin typeface="Lato" panose="020F0502020204030203" pitchFamily="34" charset="0"/>
                          <a:ea typeface="Calibri" panose="020F0502020204030204" pitchFamily="34" charset="0"/>
                        </a:rPr>
                        <a:t>Positive cases in Children = 21 		(36% of Children)</a:t>
                      </a:r>
                    </a:p>
                    <a:p>
                      <a:r>
                        <a:rPr lang="en-GB" sz="1800" dirty="0">
                          <a:solidFill>
                            <a:srgbClr val="002060"/>
                          </a:solidFill>
                          <a:effectLst/>
                          <a:latin typeface="Lato" panose="020F0502020204030203" pitchFamily="34" charset="0"/>
                          <a:ea typeface="Calibri" panose="020F0502020204030204" pitchFamily="34" charset="0"/>
                        </a:rPr>
                        <a:t>Positive cases in Teachers = 12 		(48% of Teachers)</a:t>
                      </a:r>
                    </a:p>
                    <a:p>
                      <a:r>
                        <a:rPr lang="en-GB" sz="1800" dirty="0">
                          <a:solidFill>
                            <a:srgbClr val="002060"/>
                          </a:solidFill>
                          <a:effectLst/>
                          <a:latin typeface="Lato" panose="020F0502020204030203" pitchFamily="34" charset="0"/>
                          <a:ea typeface="Calibri" panose="020F0502020204030204" pitchFamily="34" charset="0"/>
                        </a:rPr>
                        <a:t>Positive cases in Care Staff = 17 		(74% of Care Staff)</a:t>
                      </a:r>
                    </a:p>
                    <a:p>
                      <a:r>
                        <a:rPr lang="en-GB" sz="1800" dirty="0">
                          <a:solidFill>
                            <a:srgbClr val="002060"/>
                          </a:solidFill>
                          <a:effectLst/>
                          <a:latin typeface="Lato" panose="020F0502020204030203" pitchFamily="34" charset="0"/>
                          <a:ea typeface="Calibri" panose="020F0502020204030204" pitchFamily="34" charset="0"/>
                        </a:rPr>
                        <a:t>Positive cases in Therapy Staff = 14		 (54% of therapists)</a:t>
                      </a:r>
                    </a:p>
                    <a:p>
                      <a:r>
                        <a:rPr lang="en-GB" sz="1800" dirty="0">
                          <a:solidFill>
                            <a:srgbClr val="002060"/>
                          </a:solidFill>
                          <a:effectLst/>
                          <a:latin typeface="Lato" panose="020F0502020204030203" pitchFamily="34" charset="0"/>
                          <a:ea typeface="Calibri" panose="020F0502020204030204" pitchFamily="34" charset="0"/>
                        </a:rPr>
                        <a:t>Positive cases in YSW team = 5 		(83% of YSW)</a:t>
                      </a:r>
                    </a:p>
                    <a:p>
                      <a:r>
                        <a:rPr lang="en-GB" sz="1800" dirty="0">
                          <a:solidFill>
                            <a:srgbClr val="002060"/>
                          </a:solidFill>
                          <a:effectLst/>
                          <a:latin typeface="Lato" panose="020F0502020204030203" pitchFamily="34" charset="0"/>
                          <a:ea typeface="Calibri" panose="020F0502020204030204" pitchFamily="34" charset="0"/>
                        </a:rPr>
                        <a:t> </a:t>
                      </a:r>
                    </a:p>
                    <a:p>
                      <a:r>
                        <a:rPr lang="en-GB" sz="1800" dirty="0">
                          <a:solidFill>
                            <a:srgbClr val="002060"/>
                          </a:solidFill>
                          <a:effectLst/>
                          <a:latin typeface="Lato" panose="020F0502020204030203" pitchFamily="34" charset="0"/>
                          <a:ea typeface="Calibri" panose="020F0502020204030204" pitchFamily="34" charset="0"/>
                        </a:rPr>
                        <a:t>Cotswold Chine School </a:t>
                      </a:r>
                      <a:r>
                        <a:rPr lang="en-GB" sz="1800" b="1" u="sng" dirty="0">
                          <a:solidFill>
                            <a:srgbClr val="002060"/>
                          </a:solidFill>
                          <a:effectLst/>
                          <a:latin typeface="Lato" panose="020F0502020204030203" pitchFamily="34" charset="0"/>
                          <a:ea typeface="Calibri" panose="020F0502020204030204" pitchFamily="34" charset="0"/>
                        </a:rPr>
                        <a:t>STAFF Total</a:t>
                      </a:r>
                      <a:r>
                        <a:rPr lang="en-GB" sz="1800" dirty="0">
                          <a:solidFill>
                            <a:srgbClr val="002060"/>
                          </a:solidFill>
                          <a:effectLst/>
                          <a:latin typeface="Lato" panose="020F0502020204030203" pitchFamily="34" charset="0"/>
                          <a:ea typeface="Calibri" panose="020F0502020204030204" pitchFamily="34" charset="0"/>
                        </a:rPr>
                        <a:t> = </a:t>
                      </a:r>
                      <a:r>
                        <a:rPr lang="en-GB" sz="1800" b="1" dirty="0">
                          <a:solidFill>
                            <a:srgbClr val="002060"/>
                          </a:solidFill>
                          <a:effectLst/>
                          <a:latin typeface="Lato" panose="020F0502020204030203" pitchFamily="34" charset="0"/>
                          <a:ea typeface="Calibri" panose="020F0502020204030204" pitchFamily="34" charset="0"/>
                        </a:rPr>
                        <a:t>65% of staff have been absent with Covid</a:t>
                      </a:r>
                      <a:endParaRPr lang="en-GB" dirty="0">
                        <a:solidFill>
                          <a:srgbClr val="002060"/>
                        </a:solidFill>
                      </a:endParaRPr>
                    </a:p>
                  </a:txBody>
                  <a:tcPr/>
                </a:tc>
                <a:tc>
                  <a:txBody>
                    <a:bodyPr/>
                    <a:lstStyle/>
                    <a:p>
                      <a:r>
                        <a:rPr lang="en-GB" sz="1800" b="1" kern="1200" dirty="0">
                          <a:solidFill>
                            <a:srgbClr val="002060"/>
                          </a:solidFill>
                          <a:effectLst/>
                          <a:latin typeface="Lato" panose="020F0502020204030203" pitchFamily="34" charset="0"/>
                          <a:ea typeface="+mn-ea"/>
                          <a:cs typeface="+mn-cs"/>
                        </a:rPr>
                        <a:t>Post September 2021 we have had 2 outbreaks (Sept 2021 and (March - May 2022).</a:t>
                      </a:r>
                    </a:p>
                    <a:p>
                      <a:r>
                        <a:rPr lang="en-GB" sz="1800" kern="1200" dirty="0">
                          <a:solidFill>
                            <a:srgbClr val="002060"/>
                          </a:solidFill>
                          <a:effectLst/>
                          <a:latin typeface="Lato" panose="020F0502020204030203" pitchFamily="34" charset="0"/>
                          <a:ea typeface="+mn-ea"/>
                          <a:cs typeface="+mn-cs"/>
                        </a:rPr>
                        <a:t> </a:t>
                      </a:r>
                    </a:p>
                    <a:p>
                      <a:r>
                        <a:rPr lang="en-GB" sz="1800" kern="1200" dirty="0">
                          <a:solidFill>
                            <a:srgbClr val="002060"/>
                          </a:solidFill>
                          <a:effectLst/>
                          <a:latin typeface="Lato" panose="020F0502020204030203" pitchFamily="34" charset="0"/>
                          <a:ea typeface="+mn-ea"/>
                          <a:cs typeface="+mn-cs"/>
                        </a:rPr>
                        <a:t>19 residents (21 cases) have contracted covid, with 2 getting it twice. 63% of residents.</a:t>
                      </a:r>
                    </a:p>
                    <a:p>
                      <a:r>
                        <a:rPr lang="en-GB" sz="1800" kern="1200" dirty="0">
                          <a:solidFill>
                            <a:srgbClr val="002060"/>
                          </a:solidFill>
                          <a:effectLst/>
                          <a:latin typeface="Lato" panose="020F0502020204030203" pitchFamily="34" charset="0"/>
                          <a:ea typeface="+mn-ea"/>
                          <a:cs typeface="+mn-cs"/>
                        </a:rPr>
                        <a:t> </a:t>
                      </a:r>
                    </a:p>
                    <a:p>
                      <a:r>
                        <a:rPr lang="en-GB" sz="1800" kern="1200" dirty="0">
                          <a:solidFill>
                            <a:srgbClr val="002060"/>
                          </a:solidFill>
                          <a:effectLst/>
                          <a:latin typeface="Lato" panose="020F0502020204030203" pitchFamily="34" charset="0"/>
                          <a:ea typeface="+mn-ea"/>
                          <a:cs typeface="+mn-cs"/>
                        </a:rPr>
                        <a:t>23 members (27 cases) of staff have contracted covid with 2 staff getting it twice and one member of staff getting it three times. 59% of all Care, Workshop, Activity, Clinical, Admin &amp; Management staff.</a:t>
                      </a:r>
                    </a:p>
                    <a:p>
                      <a:r>
                        <a:rPr lang="en-GB" sz="1800" kern="1200" dirty="0">
                          <a:solidFill>
                            <a:srgbClr val="002060"/>
                          </a:solidFill>
                          <a:effectLst/>
                          <a:latin typeface="Lato" panose="020F0502020204030203" pitchFamily="34" charset="0"/>
                          <a:ea typeface="+mn-ea"/>
                          <a:cs typeface="+mn-cs"/>
                        </a:rPr>
                        <a:t> </a:t>
                      </a:r>
                    </a:p>
                    <a:p>
                      <a:endParaRPr lang="en-GB" sz="1800" kern="1200" dirty="0">
                        <a:solidFill>
                          <a:srgbClr val="002060"/>
                        </a:solidFill>
                        <a:effectLst/>
                        <a:latin typeface="Lato" panose="020F0502020204030203" pitchFamily="34" charset="0"/>
                        <a:ea typeface="+mn-ea"/>
                        <a:cs typeface="+mn-cs"/>
                      </a:endParaRPr>
                    </a:p>
                    <a:p>
                      <a:endParaRPr lang="en-GB" sz="1800" kern="1200" dirty="0">
                        <a:solidFill>
                          <a:srgbClr val="002060"/>
                        </a:solidFill>
                        <a:effectLst/>
                        <a:latin typeface="Lato" panose="020F0502020204030203" pitchFamily="34" charset="0"/>
                        <a:ea typeface="+mn-ea"/>
                        <a:cs typeface="+mn-cs"/>
                      </a:endParaRPr>
                    </a:p>
                    <a:p>
                      <a:r>
                        <a:rPr lang="en-GB" sz="1800" kern="1200" dirty="0">
                          <a:solidFill>
                            <a:srgbClr val="002060"/>
                          </a:solidFill>
                          <a:effectLst/>
                          <a:latin typeface="Lato" panose="020F0502020204030203" pitchFamily="34" charset="0"/>
                          <a:ea typeface="+mn-ea"/>
                          <a:cs typeface="+mn-cs"/>
                        </a:rPr>
                        <a:t>Total infected: 42 people</a:t>
                      </a:r>
                    </a:p>
                    <a:p>
                      <a:r>
                        <a:rPr lang="en-GB" sz="1800" kern="1200" dirty="0">
                          <a:solidFill>
                            <a:srgbClr val="002060"/>
                          </a:solidFill>
                          <a:effectLst/>
                          <a:latin typeface="Lato" panose="020F0502020204030203" pitchFamily="34" charset="0"/>
                          <a:ea typeface="+mn-ea"/>
                          <a:cs typeface="+mn-cs"/>
                        </a:rPr>
                        <a:t>Total cases: 48</a:t>
                      </a:r>
                    </a:p>
                    <a:p>
                      <a:endParaRPr lang="en-GB" dirty="0"/>
                    </a:p>
                  </a:txBody>
                  <a:tcPr/>
                </a:tc>
                <a:extLst>
                  <a:ext uri="{0D108BD9-81ED-4DB2-BD59-A6C34878D82A}">
                    <a16:rowId xmlns:a16="http://schemas.microsoft.com/office/drawing/2014/main" val="1573234833"/>
                  </a:ext>
                </a:extLst>
              </a:tr>
            </a:tbl>
          </a:graphicData>
        </a:graphic>
      </p:graphicFrame>
    </p:spTree>
    <p:extLst>
      <p:ext uri="{BB962C8B-B14F-4D97-AF65-F5344CB8AC3E}">
        <p14:creationId xmlns:p14="http://schemas.microsoft.com/office/powerpoint/2010/main" val="3201721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670448-F0AF-4005-8F7D-7ED90A843165}"/>
              </a:ext>
            </a:extLst>
          </p:cNvPr>
          <p:cNvSpPr txBox="1"/>
          <p:nvPr/>
        </p:nvSpPr>
        <p:spPr>
          <a:xfrm>
            <a:off x="138990" y="-56869"/>
            <a:ext cx="11806732" cy="8309967"/>
          </a:xfrm>
          <a:prstGeom prst="rect">
            <a:avLst/>
          </a:prstGeom>
          <a:noFill/>
        </p:spPr>
        <p:txBody>
          <a:bodyPr wrap="square" rtlCol="0">
            <a:spAutoFit/>
          </a:bodyPr>
          <a:lstStyle/>
          <a:p>
            <a:endParaRPr lang="en-GB" sz="2400" dirty="0">
              <a:solidFill>
                <a:schemeClr val="bg1"/>
              </a:solidFill>
              <a:latin typeface="Lato" panose="020F0502020204030203" pitchFamily="34" charset="0"/>
            </a:endParaRPr>
          </a:p>
          <a:p>
            <a:r>
              <a:rPr lang="en-GB" sz="2400" b="1" dirty="0">
                <a:solidFill>
                  <a:srgbClr val="002060"/>
                </a:solidFill>
                <a:latin typeface="Lato" panose="020F0502020204030203" pitchFamily="34" charset="0"/>
              </a:rPr>
              <a:t>"The Great Resignation:</a:t>
            </a:r>
          </a:p>
          <a:p>
            <a:r>
              <a:rPr lang="en-GB" sz="2400" b="1" dirty="0">
                <a:solidFill>
                  <a:srgbClr val="002060"/>
                </a:solidFill>
                <a:latin typeface="Lato" panose="020F0502020204030203" pitchFamily="34" charset="0"/>
              </a:rPr>
              <a:t> 'Whatever the situation is, I want better,’”</a:t>
            </a:r>
          </a:p>
          <a:p>
            <a:endParaRPr lang="en-GB" dirty="0">
              <a:solidFill>
                <a:schemeClr val="bg1"/>
              </a:solidFill>
              <a:latin typeface="Lato" panose="020F0502020204030203" pitchFamily="34" charset="0"/>
            </a:endParaRPr>
          </a:p>
          <a:p>
            <a:r>
              <a:rPr lang="en-GB" sz="1800" u="sng" dirty="0">
                <a:solidFill>
                  <a:schemeClr val="bg1">
                    <a:lumMod val="95000"/>
                  </a:schemeClr>
                </a:solidFill>
                <a:effectLst/>
                <a:latin typeface="Lato" panose="020F0502020204030203" pitchFamily="34" charset="0"/>
                <a:ea typeface="Calibri" panose="020F0502020204030204" pitchFamily="34" charset="0"/>
              </a:rPr>
              <a:t>At Novalis we  employ 278 staff in total.</a:t>
            </a:r>
            <a:br>
              <a:rPr lang="en-GB" sz="1800" u="sng" dirty="0">
                <a:solidFill>
                  <a:schemeClr val="bg1">
                    <a:lumMod val="95000"/>
                  </a:schemeClr>
                </a:solidFill>
                <a:effectLst/>
                <a:latin typeface="Lato" panose="020F0502020204030203" pitchFamily="34" charset="0"/>
                <a:ea typeface="Calibri" panose="020F0502020204030204" pitchFamily="34" charset="0"/>
              </a:rPr>
            </a:br>
            <a:r>
              <a:rPr lang="en-GB" sz="1800" u="sng" dirty="0">
                <a:solidFill>
                  <a:schemeClr val="bg1">
                    <a:lumMod val="95000"/>
                  </a:schemeClr>
                </a:solidFill>
                <a:latin typeface="Lato" panose="020F0502020204030203" pitchFamily="34" charset="0"/>
                <a:ea typeface="Calibri" panose="020F0502020204030204" pitchFamily="34" charset="0"/>
              </a:rPr>
              <a:t>123 staff + 5 years employment</a:t>
            </a:r>
            <a:br>
              <a:rPr lang="en-GB" sz="1800" u="sng" dirty="0">
                <a:solidFill>
                  <a:schemeClr val="bg1">
                    <a:lumMod val="95000"/>
                  </a:schemeClr>
                </a:solidFill>
                <a:latin typeface="Lato" panose="020F0502020204030203" pitchFamily="34" charset="0"/>
                <a:ea typeface="Calibri" panose="020F0502020204030204" pitchFamily="34" charset="0"/>
              </a:rPr>
            </a:br>
            <a:br>
              <a:rPr lang="en-GB" sz="1800" u="sng" dirty="0">
                <a:solidFill>
                  <a:schemeClr val="bg1">
                    <a:lumMod val="95000"/>
                  </a:schemeClr>
                </a:solidFill>
                <a:latin typeface="Lato" panose="020F0502020204030203" pitchFamily="34" charset="0"/>
                <a:ea typeface="Calibri" panose="020F0502020204030204" pitchFamily="34" charset="0"/>
              </a:rPr>
            </a:br>
            <a:r>
              <a:rPr lang="en-GB" sz="1800" u="sng" dirty="0">
                <a:solidFill>
                  <a:schemeClr val="bg1">
                    <a:lumMod val="95000"/>
                  </a:schemeClr>
                </a:solidFill>
                <a:latin typeface="Lato" panose="020F0502020204030203" pitchFamily="34" charset="0"/>
                <a:ea typeface="Calibri" panose="020F0502020204030204" pitchFamily="34" charset="0"/>
              </a:rPr>
              <a:t>33 staff over 10yrs, 19 staff over 15yrs, 10 staff over 25 yrs. </a:t>
            </a:r>
            <a:r>
              <a:rPr lang="en-GB" u="sng" dirty="0">
                <a:solidFill>
                  <a:schemeClr val="bg1">
                    <a:lumMod val="95000"/>
                  </a:schemeClr>
                </a:solidFill>
                <a:latin typeface="Lato" panose="020F0502020204030203" pitchFamily="34" charset="0"/>
                <a:ea typeface="Calibri" panose="020F0502020204030204" pitchFamily="34" charset="0"/>
              </a:rPr>
              <a:t>, 9 staff over 20 yrs., 7 </a:t>
            </a:r>
            <a:r>
              <a:rPr lang="en-GB" sz="1800" u="sng" dirty="0">
                <a:solidFill>
                  <a:schemeClr val="bg1">
                    <a:lumMod val="95000"/>
                  </a:schemeClr>
                </a:solidFill>
                <a:latin typeface="Lato" panose="020F0502020204030203" pitchFamily="34" charset="0"/>
                <a:ea typeface="Calibri" panose="020F0502020204030204" pitchFamily="34" charset="0"/>
              </a:rPr>
              <a:t>staff 25yr-50 yrs. </a:t>
            </a:r>
            <a:r>
              <a:rPr lang="en-GB" u="sng" dirty="0">
                <a:solidFill>
                  <a:schemeClr val="bg1">
                    <a:lumMod val="95000"/>
                  </a:schemeClr>
                </a:solidFill>
                <a:latin typeface="Lato" panose="020F0502020204030203" pitchFamily="34" charset="0"/>
                <a:ea typeface="Calibri" panose="020F0502020204030204" pitchFamily="34" charset="0"/>
              </a:rPr>
              <a:t>Length of service at Novalis Trust</a:t>
            </a:r>
            <a:endParaRPr lang="en-GB" sz="1800" u="sng" dirty="0">
              <a:solidFill>
                <a:schemeClr val="bg1">
                  <a:lumMod val="95000"/>
                </a:schemeClr>
              </a:solidFill>
              <a:latin typeface="Lato" panose="020F0502020204030203" pitchFamily="34" charset="0"/>
              <a:ea typeface="Calibri" panose="020F0502020204030204" pitchFamily="34" charset="0"/>
            </a:endParaRPr>
          </a:p>
          <a:p>
            <a:endParaRPr lang="en-GB" dirty="0"/>
          </a:p>
          <a:p>
            <a:r>
              <a:rPr lang="en-GB" dirty="0">
                <a:solidFill>
                  <a:schemeClr val="bg1"/>
                </a:solidFill>
                <a:latin typeface="Lato" panose="020F0502020204030203" pitchFamily="34" charset="0"/>
              </a:rPr>
              <a:t>In 2021, 47.8 million workers in the United States left their jobs voluntarily</a:t>
            </a:r>
          </a:p>
          <a:p>
            <a:endParaRPr lang="en-GB" dirty="0">
              <a:solidFill>
                <a:schemeClr val="bg1"/>
              </a:solidFill>
              <a:latin typeface="Lato" panose="020F0502020204030203" pitchFamily="34" charset="0"/>
            </a:endParaRPr>
          </a:p>
          <a:p>
            <a:r>
              <a:rPr lang="en-GB" b="0" i="0" dirty="0">
                <a:solidFill>
                  <a:schemeClr val="bg1"/>
                </a:solidFill>
                <a:effectLst/>
                <a:latin typeface="Lato" panose="020F0502020204030203" pitchFamily="34" charset="0"/>
              </a:rPr>
              <a:t>In the UK, where an adjustment of the employment market related to Brexit is also unfolding, there are now 4.4 vacancies for every 100 jobs — an all-time high</a:t>
            </a:r>
          </a:p>
          <a:p>
            <a:endParaRPr lang="en-GB" b="0" i="0" dirty="0">
              <a:solidFill>
                <a:schemeClr val="bg1"/>
              </a:solidFill>
              <a:effectLst/>
              <a:latin typeface="Lato" panose="020F0502020204030203" pitchFamily="34" charset="0"/>
            </a:endParaRPr>
          </a:p>
          <a:p>
            <a:r>
              <a:rPr lang="en-GB" b="0" i="0" dirty="0">
                <a:solidFill>
                  <a:schemeClr val="bg1"/>
                </a:solidFill>
                <a:effectLst/>
                <a:latin typeface="Lato" panose="020F0502020204030203" pitchFamily="34" charset="0"/>
              </a:rPr>
              <a:t>"It's this recalibration that people have had where they're rethinking the role of work in their lives,“</a:t>
            </a:r>
          </a:p>
          <a:p>
            <a:r>
              <a:rPr lang="en-GB" b="0" i="0" dirty="0">
                <a:solidFill>
                  <a:schemeClr val="bg1"/>
                </a:solidFill>
                <a:effectLst/>
                <a:latin typeface="Lato" panose="020F0502020204030203" pitchFamily="34" charset="0"/>
              </a:rPr>
              <a:t>Renumeration — flexibility, purpose, balance.“</a:t>
            </a:r>
          </a:p>
          <a:p>
            <a:endParaRPr lang="en-GB" dirty="0">
              <a:solidFill>
                <a:schemeClr val="bg1"/>
              </a:solidFill>
              <a:latin typeface="Lato" panose="020F0502020204030203" pitchFamily="34" charset="0"/>
            </a:endParaRPr>
          </a:p>
          <a:p>
            <a:r>
              <a:rPr lang="en-GB" i="1" dirty="0">
                <a:solidFill>
                  <a:schemeClr val="bg1"/>
                </a:solidFill>
                <a:latin typeface="Lato" panose="020F0502020204030203" pitchFamily="34" charset="0"/>
              </a:rPr>
              <a:t>In professions like nursing, especially, there are signs that burnout is reaching unsustainable levels. A survey of more than 9,500 nurses by the UK's Royal College of Nursing published late last year found that 57% of respondents were thinking about leaving their jobs or actively planning to leave. The top reasons given were feeling undervalued and feeling exhausted.</a:t>
            </a:r>
          </a:p>
          <a:p>
            <a:endParaRPr lang="en-GB" i="1" dirty="0">
              <a:solidFill>
                <a:schemeClr val="bg1"/>
              </a:solidFill>
              <a:latin typeface="Lato" panose="020F0502020204030203" pitchFamily="34" charset="0"/>
            </a:endParaRPr>
          </a:p>
          <a:p>
            <a:endParaRPr lang="en-GB" sz="1200" i="1" dirty="0">
              <a:solidFill>
                <a:schemeClr val="bg1"/>
              </a:solidFill>
              <a:latin typeface="Lato" panose="020F0502020204030203" pitchFamily="34" charset="0"/>
            </a:endParaRPr>
          </a:p>
          <a:p>
            <a:r>
              <a:rPr lang="en-GB" sz="1200" i="1" dirty="0">
                <a:solidFill>
                  <a:schemeClr val="bg1"/>
                </a:solidFill>
                <a:latin typeface="Lato" panose="020F0502020204030203" pitchFamily="34" charset="0"/>
              </a:rPr>
              <a:t>By Julia Horowitz, CNN Business</a:t>
            </a:r>
          </a:p>
          <a:p>
            <a:endParaRPr lang="en-GB" sz="1200" dirty="0">
              <a:solidFill>
                <a:schemeClr val="bg1"/>
              </a:solidFill>
              <a:latin typeface="Lato" panose="020F0502020204030203" pitchFamily="34" charset="0"/>
            </a:endParaRPr>
          </a:p>
          <a:p>
            <a:r>
              <a:rPr lang="en-GB" sz="1200" dirty="0">
                <a:solidFill>
                  <a:schemeClr val="bg1"/>
                </a:solidFill>
                <a:latin typeface="Lato" panose="020F0502020204030203" pitchFamily="34" charset="0"/>
              </a:rPr>
              <a:t>Updated 1504 GMT (2304 HKT) March 30, 2022</a:t>
            </a:r>
          </a:p>
          <a:p>
            <a:endParaRPr lang="en-GB" dirty="0">
              <a:solidFill>
                <a:schemeClr val="bg1"/>
              </a:solidFill>
              <a:latin typeface="Lato" panose="020F0502020204030203" pitchFamily="34" charset="0"/>
            </a:endParaRPr>
          </a:p>
          <a:p>
            <a:endParaRPr lang="en-GB" dirty="0">
              <a:solidFill>
                <a:schemeClr val="bg1"/>
              </a:solidFill>
              <a:latin typeface="Lato" panose="020F0502020204030203" pitchFamily="34" charset="0"/>
            </a:endParaRPr>
          </a:p>
          <a:p>
            <a:endParaRPr lang="en-GB" dirty="0">
              <a:solidFill>
                <a:schemeClr val="bg1"/>
              </a:solidFill>
              <a:latin typeface="Lato" panose="020F0502020204030203" pitchFamily="34" charset="0"/>
            </a:endParaRPr>
          </a:p>
          <a:p>
            <a:endParaRPr lang="en-GB" dirty="0">
              <a:solidFill>
                <a:schemeClr val="bg1"/>
              </a:solidFill>
              <a:latin typeface="Lato" panose="020F0502020204030203" pitchFamily="34" charset="0"/>
            </a:endParaRPr>
          </a:p>
        </p:txBody>
      </p:sp>
    </p:spTree>
    <p:extLst>
      <p:ext uri="{BB962C8B-B14F-4D97-AF65-F5344CB8AC3E}">
        <p14:creationId xmlns:p14="http://schemas.microsoft.com/office/powerpoint/2010/main" val="42666605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FE1E-5340-4F37-A05E-73D347FFD36E}"/>
              </a:ext>
            </a:extLst>
          </p:cNvPr>
          <p:cNvSpPr>
            <a:spLocks noGrp="1"/>
          </p:cNvSpPr>
          <p:nvPr>
            <p:ph type="ctrTitle"/>
          </p:nvPr>
        </p:nvSpPr>
        <p:spPr>
          <a:xfrm>
            <a:off x="129235" y="110462"/>
            <a:ext cx="3023617" cy="2603243"/>
          </a:xfrm>
        </p:spPr>
        <p:txBody>
          <a:bodyPr>
            <a:normAutofit/>
          </a:bodyPr>
          <a:lstStyle/>
          <a:p>
            <a:pPr algn="ctr"/>
            <a:r>
              <a:rPr lang="en-GB" dirty="0">
                <a:solidFill>
                  <a:srgbClr val="002060"/>
                </a:solidFill>
                <a:latin typeface="Lato" panose="020F0502020204030203" pitchFamily="34" charset="0"/>
              </a:rPr>
              <a:t>Faces at the office Windows</a:t>
            </a:r>
            <a:br>
              <a:rPr lang="en-GB" dirty="0"/>
            </a:br>
            <a:endParaRPr lang="en-GB" dirty="0"/>
          </a:p>
        </p:txBody>
      </p:sp>
      <p:pic>
        <p:nvPicPr>
          <p:cNvPr id="1026" name="30BB1C4D-6F7C-4CCE-9F4B-F24B03ACA09E" descr="IMG_0381.jpg">
            <a:extLst>
              <a:ext uri="{FF2B5EF4-FFF2-40B4-BE49-F238E27FC236}">
                <a16:creationId xmlns:a16="http://schemas.microsoft.com/office/drawing/2014/main" id="{57918643-4FA7-4858-85B9-7FB75C77CE5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52852" y="87782"/>
            <a:ext cx="8909913" cy="668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6A0C731-E14E-43B5-9134-D3C017CF1189}"/>
              </a:ext>
            </a:extLst>
          </p:cNvPr>
          <p:cNvSpPr txBox="1"/>
          <p:nvPr/>
        </p:nvSpPr>
        <p:spPr>
          <a:xfrm>
            <a:off x="-51206" y="2824402"/>
            <a:ext cx="3204058" cy="3539430"/>
          </a:xfrm>
          <a:prstGeom prst="rect">
            <a:avLst/>
          </a:prstGeom>
          <a:noFill/>
        </p:spPr>
        <p:txBody>
          <a:bodyPr wrap="square" rtlCol="0">
            <a:spAutoFit/>
          </a:bodyPr>
          <a:lstStyle/>
          <a:p>
            <a:pPr algn="ctr"/>
            <a:r>
              <a:rPr lang="en-GB" sz="1600" dirty="0">
                <a:solidFill>
                  <a:schemeClr val="bg1"/>
                </a:solidFill>
                <a:latin typeface="Lato" panose="020F0502020204030203" pitchFamily="34" charset="0"/>
                <a:cs typeface="Kokila" panose="020B0502040204020203" pitchFamily="34" charset="0"/>
              </a:rPr>
              <a:t>We have created a new position to bridge the gap between</a:t>
            </a:r>
          </a:p>
          <a:p>
            <a:pPr algn="ctr"/>
            <a:r>
              <a:rPr lang="en-GB" sz="1600" dirty="0">
                <a:solidFill>
                  <a:schemeClr val="bg1"/>
                </a:solidFill>
                <a:latin typeface="Lato" panose="020F0502020204030203" pitchFamily="34" charset="0"/>
                <a:cs typeface="Kokila" panose="020B0502040204020203" pitchFamily="34" charset="0"/>
              </a:rPr>
              <a:t> “what we say we do” and </a:t>
            </a:r>
          </a:p>
          <a:p>
            <a:pPr algn="ctr"/>
            <a:r>
              <a:rPr lang="en-GB" sz="1600" dirty="0">
                <a:solidFill>
                  <a:schemeClr val="bg1"/>
                </a:solidFill>
                <a:latin typeface="Lato" panose="020F0502020204030203" pitchFamily="34" charset="0"/>
                <a:cs typeface="Kokila" panose="020B0502040204020203" pitchFamily="34" charset="0"/>
              </a:rPr>
              <a:t>What we actually do”</a:t>
            </a:r>
          </a:p>
          <a:p>
            <a:pPr algn="ctr"/>
            <a:endParaRPr lang="en-GB" sz="1600" dirty="0">
              <a:solidFill>
                <a:schemeClr val="bg1"/>
              </a:solidFill>
              <a:latin typeface="Lato" panose="020F0502020204030203" pitchFamily="34" charset="0"/>
              <a:cs typeface="Kokila" panose="020B0502040204020203" pitchFamily="34" charset="0"/>
            </a:endParaRPr>
          </a:p>
          <a:p>
            <a:pPr algn="ctr"/>
            <a:r>
              <a:rPr lang="en-GB" sz="1600" b="1" i="1" dirty="0">
                <a:solidFill>
                  <a:srgbClr val="FFFF00"/>
                </a:solidFill>
                <a:latin typeface="Lato" panose="020F0502020204030203" pitchFamily="34" charset="0"/>
                <a:cs typeface="Kokila" panose="020B0502040204020203" pitchFamily="34" charset="0"/>
              </a:rPr>
              <a:t>The Training and Practice Supervisor</a:t>
            </a:r>
          </a:p>
          <a:p>
            <a:pPr algn="ctr"/>
            <a:endParaRPr lang="en-GB" sz="1600" dirty="0">
              <a:solidFill>
                <a:schemeClr val="bg1"/>
              </a:solidFill>
              <a:latin typeface="Lato" panose="020F0502020204030203" pitchFamily="34" charset="0"/>
              <a:cs typeface="Kokila" panose="020B0502040204020203" pitchFamily="34" charset="0"/>
            </a:endParaRPr>
          </a:p>
          <a:p>
            <a:pPr algn="ctr"/>
            <a:r>
              <a:rPr lang="en-GB" sz="1600" dirty="0">
                <a:solidFill>
                  <a:schemeClr val="bg1"/>
                </a:solidFill>
                <a:latin typeface="Lato" panose="020F0502020204030203" pitchFamily="34" charset="0"/>
                <a:cs typeface="Kokila" panose="020B0502040204020203" pitchFamily="34" charset="0"/>
              </a:rPr>
              <a:t>Full time posts one for each home</a:t>
            </a:r>
          </a:p>
          <a:p>
            <a:pPr algn="ctr"/>
            <a:r>
              <a:rPr lang="en-GB" sz="1600" dirty="0">
                <a:solidFill>
                  <a:schemeClr val="bg1"/>
                </a:solidFill>
                <a:latin typeface="Lato" panose="020F0502020204030203" pitchFamily="34" charset="0"/>
                <a:cs typeface="Kokila" panose="020B0502040204020203" pitchFamily="34" charset="0"/>
              </a:rPr>
              <a:t>7 in total</a:t>
            </a:r>
          </a:p>
          <a:p>
            <a:pPr algn="ctr"/>
            <a:r>
              <a:rPr lang="en-GB" sz="1600" dirty="0">
                <a:solidFill>
                  <a:schemeClr val="bg1"/>
                </a:solidFill>
                <a:latin typeface="Lato" panose="020F0502020204030203" pitchFamily="34" charset="0"/>
                <a:cs typeface="Kokila" panose="020B0502040204020203" pitchFamily="34" charset="0"/>
              </a:rPr>
              <a:t>Mentoring all new staff</a:t>
            </a:r>
          </a:p>
          <a:p>
            <a:pPr algn="ctr"/>
            <a:r>
              <a:rPr lang="en-GB" sz="1600" dirty="0">
                <a:solidFill>
                  <a:schemeClr val="bg1"/>
                </a:solidFill>
                <a:latin typeface="Lato" panose="020F0502020204030203" pitchFamily="34" charset="0"/>
                <a:cs typeface="Kokila" panose="020B0502040204020203" pitchFamily="34" charset="0"/>
              </a:rPr>
              <a:t>Focusing on </a:t>
            </a:r>
          </a:p>
          <a:p>
            <a:pPr algn="ctr"/>
            <a:r>
              <a:rPr lang="en-GB" sz="1600" dirty="0">
                <a:solidFill>
                  <a:schemeClr val="bg1"/>
                </a:solidFill>
                <a:latin typeface="Lato" panose="020F0502020204030203" pitchFamily="34" charset="0"/>
                <a:cs typeface="Kokila" panose="020B0502040204020203" pitchFamily="34" charset="0"/>
              </a:rPr>
              <a:t>Appreciation, coaching, and evaluation systems</a:t>
            </a:r>
          </a:p>
        </p:txBody>
      </p:sp>
    </p:spTree>
    <p:extLst>
      <p:ext uri="{BB962C8B-B14F-4D97-AF65-F5344CB8AC3E}">
        <p14:creationId xmlns:p14="http://schemas.microsoft.com/office/powerpoint/2010/main" val="1863291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3BE3CA-C316-4E44-86DA-48376D68C095">
            <a:extLst>
              <a:ext uri="{FF2B5EF4-FFF2-40B4-BE49-F238E27FC236}">
                <a16:creationId xmlns:a16="http://schemas.microsoft.com/office/drawing/2014/main" id="{DAEA6F6C-9F75-49F2-97E2-BF6F932F4C5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3059" y="91858"/>
            <a:ext cx="4973577" cy="663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E5FCA88-3701-4CB4-8F1A-2F8947CC26AA}"/>
              </a:ext>
            </a:extLst>
          </p:cNvPr>
          <p:cNvSpPr txBox="1"/>
          <p:nvPr/>
        </p:nvSpPr>
        <p:spPr>
          <a:xfrm>
            <a:off x="56692" y="186306"/>
            <a:ext cx="6878118" cy="1569660"/>
          </a:xfrm>
          <a:prstGeom prst="rect">
            <a:avLst/>
          </a:prstGeom>
          <a:noFill/>
        </p:spPr>
        <p:txBody>
          <a:bodyPr wrap="square">
            <a:spAutoFit/>
          </a:bodyPr>
          <a:lstStyle/>
          <a:p>
            <a:pPr algn="ctr"/>
            <a:r>
              <a:rPr kumimoji="0" lang="en-GB" sz="3200" b="1" i="0" u="none" strike="noStrike" kern="1200" cap="none" spc="0" normalizeH="0" baseline="0" noProof="0" dirty="0">
                <a:ln>
                  <a:noFill/>
                </a:ln>
                <a:solidFill>
                  <a:srgbClr val="002060"/>
                </a:solidFill>
                <a:effectLst/>
                <a:uLnTx/>
                <a:uFillTx/>
                <a:latin typeface="Lato" panose="020F0502020204030203" pitchFamily="34" charset="0"/>
                <a:ea typeface="+mj-ea"/>
                <a:cs typeface="+mj-cs"/>
              </a:rPr>
              <a:t>Final Thoughts</a:t>
            </a:r>
          </a:p>
          <a:p>
            <a:pPr algn="ctr"/>
            <a:r>
              <a:rPr kumimoji="0" lang="en-GB" sz="3200" b="1" i="0" u="none" strike="noStrike" kern="1200" cap="none" spc="0" normalizeH="0" baseline="0" noProof="0" dirty="0">
                <a:ln>
                  <a:noFill/>
                </a:ln>
                <a:solidFill>
                  <a:srgbClr val="002060"/>
                </a:solidFill>
                <a:effectLst/>
                <a:uLnTx/>
                <a:uFillTx/>
                <a:latin typeface="Lato" panose="020F0502020204030203" pitchFamily="34" charset="0"/>
                <a:ea typeface="+mj-ea"/>
                <a:cs typeface="+mj-cs"/>
              </a:rPr>
              <a:t>Essentially it needs to be Relationship Based</a:t>
            </a:r>
            <a:endParaRPr lang="en-GB" sz="3200" b="1" dirty="0">
              <a:solidFill>
                <a:srgbClr val="002060"/>
              </a:solidFill>
              <a:latin typeface="Lato" panose="020F0502020204030203" pitchFamily="34" charset="0"/>
            </a:endParaRPr>
          </a:p>
        </p:txBody>
      </p:sp>
      <p:sp>
        <p:nvSpPr>
          <p:cNvPr id="7" name="TextBox 6">
            <a:extLst>
              <a:ext uri="{FF2B5EF4-FFF2-40B4-BE49-F238E27FC236}">
                <a16:creationId xmlns:a16="http://schemas.microsoft.com/office/drawing/2014/main" id="{5517D040-E235-48C2-A50E-64207D450276}"/>
              </a:ext>
            </a:extLst>
          </p:cNvPr>
          <p:cNvSpPr txBox="1"/>
          <p:nvPr/>
        </p:nvSpPr>
        <p:spPr>
          <a:xfrm>
            <a:off x="56692" y="1755966"/>
            <a:ext cx="7046367" cy="4985980"/>
          </a:xfrm>
          <a:prstGeom prst="rect">
            <a:avLst/>
          </a:prstGeom>
          <a:noFill/>
        </p:spPr>
        <p:txBody>
          <a:bodyPr wrap="square">
            <a:spAutoFit/>
          </a:bodyPr>
          <a:lstStyle/>
          <a:p>
            <a:r>
              <a:rPr lang="en-GB" dirty="0">
                <a:solidFill>
                  <a:schemeClr val="bg1"/>
                </a:solidFill>
                <a:latin typeface="Lato" panose="020F0502020204030203" pitchFamily="34" charset="0"/>
              </a:rPr>
              <a:t>Pandemic (no one was going to rescue us)</a:t>
            </a:r>
          </a:p>
          <a:p>
            <a:r>
              <a:rPr lang="en-GB" dirty="0">
                <a:solidFill>
                  <a:schemeClr val="bg1"/>
                </a:solidFill>
                <a:latin typeface="Lato" panose="020F0502020204030203" pitchFamily="34" charset="0"/>
              </a:rPr>
              <a:t>Information overload followed by nothing, plot your own course</a:t>
            </a:r>
          </a:p>
          <a:p>
            <a:r>
              <a:rPr lang="en-GB" dirty="0">
                <a:solidFill>
                  <a:schemeClr val="bg1"/>
                </a:solidFill>
                <a:latin typeface="Lato" panose="020F0502020204030203" pitchFamily="34" charset="0"/>
                <a:ea typeface="+mj-ea"/>
                <a:cs typeface="+mj-cs"/>
              </a:rPr>
              <a:t>The remembering self-the experiencing self</a:t>
            </a:r>
          </a:p>
          <a:p>
            <a:r>
              <a:rPr lang="en-GB" dirty="0">
                <a:solidFill>
                  <a:schemeClr val="bg1"/>
                </a:solidFill>
                <a:latin typeface="Lato" panose="020F0502020204030203" pitchFamily="34" charset="0"/>
                <a:ea typeface="+mj-ea"/>
                <a:cs typeface="+mj-cs"/>
              </a:rPr>
              <a:t>Hope and positivity, co-regulation –self regulation</a:t>
            </a:r>
          </a:p>
          <a:p>
            <a:r>
              <a:rPr lang="en-GB" dirty="0">
                <a:solidFill>
                  <a:schemeClr val="bg1"/>
                </a:solidFill>
                <a:latin typeface="Lato" panose="020F0502020204030203" pitchFamily="34" charset="0"/>
                <a:ea typeface="+mj-ea"/>
                <a:cs typeface="+mj-cs"/>
              </a:rPr>
              <a:t>Our young people have coped with so much adversity that in a way they were better prepared then we were.</a:t>
            </a:r>
          </a:p>
          <a:p>
            <a:r>
              <a:rPr lang="en-GB" dirty="0">
                <a:solidFill>
                  <a:schemeClr val="bg1"/>
                </a:solidFill>
                <a:latin typeface="Lato" panose="020F0502020204030203" pitchFamily="34" charset="0"/>
                <a:ea typeface="+mj-ea"/>
                <a:cs typeface="+mj-cs"/>
              </a:rPr>
              <a:t>Gaps in knowledge between what we say we do an what's happening in the homes.</a:t>
            </a:r>
          </a:p>
          <a:p>
            <a:r>
              <a:rPr lang="en-GB" dirty="0">
                <a:solidFill>
                  <a:schemeClr val="bg1"/>
                </a:solidFill>
                <a:latin typeface="Lato" panose="020F0502020204030203" pitchFamily="34" charset="0"/>
                <a:ea typeface="+mj-ea"/>
                <a:cs typeface="+mj-cs"/>
              </a:rPr>
              <a:t>A shift in staff recruitment and support, a focus on appreciation –drop evaluation for now.</a:t>
            </a:r>
          </a:p>
          <a:p>
            <a:r>
              <a:rPr lang="en-GB" dirty="0">
                <a:solidFill>
                  <a:schemeClr val="bg1"/>
                </a:solidFill>
                <a:latin typeface="Lato" panose="020F0502020204030203" pitchFamily="34" charset="0"/>
                <a:ea typeface="+mj-ea"/>
                <a:cs typeface="+mj-cs"/>
              </a:rPr>
              <a:t>Difficult conversations,  almost always end up being about identity, feelings am I worthy, do you care?</a:t>
            </a:r>
          </a:p>
          <a:p>
            <a:r>
              <a:rPr lang="en-GB" dirty="0">
                <a:solidFill>
                  <a:schemeClr val="bg1"/>
                </a:solidFill>
                <a:latin typeface="Lato" panose="020F0502020204030203" pitchFamily="34" charset="0"/>
                <a:ea typeface="+mj-ea"/>
                <a:cs typeface="+mj-cs"/>
              </a:rPr>
              <a:t>Hope and kindness, gratitude and a sense of moral purpose helps</a:t>
            </a:r>
          </a:p>
          <a:p>
            <a:r>
              <a:rPr lang="en-GB" dirty="0">
                <a:solidFill>
                  <a:schemeClr val="bg1"/>
                </a:solidFill>
                <a:latin typeface="Lato" panose="020F0502020204030203" pitchFamily="34" charset="0"/>
                <a:ea typeface="+mj-ea"/>
                <a:cs typeface="+mj-cs"/>
              </a:rPr>
              <a:t>An active drive to promote, training, support and good relational health can create a culture that acts as a protective factor in the face of adversity,  and equip people with the skills to stay self regulated positive and ultimately avoid the use of restrictive practices.</a:t>
            </a:r>
          </a:p>
          <a:p>
            <a:endParaRPr kumimoji="0" lang="en-GB" sz="1200" b="0" i="0" u="none" strike="noStrike" kern="1200" cap="none" spc="0" normalizeH="0" baseline="0" noProof="0" dirty="0">
              <a:ln>
                <a:noFill/>
              </a:ln>
              <a:solidFill>
                <a:schemeClr val="bg1"/>
              </a:solidFill>
              <a:effectLst/>
              <a:uLnTx/>
              <a:uFillTx/>
              <a:latin typeface="Lato" panose="020F0502020204030203" pitchFamily="34" charset="0"/>
              <a:ea typeface="+mj-ea"/>
              <a:cs typeface="+mj-cs"/>
            </a:endParaRPr>
          </a:p>
        </p:txBody>
      </p:sp>
    </p:spTree>
    <p:extLst>
      <p:ext uri="{BB962C8B-B14F-4D97-AF65-F5344CB8AC3E}">
        <p14:creationId xmlns:p14="http://schemas.microsoft.com/office/powerpoint/2010/main" val="1903019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EDE212A-9AFE-42C3-88EA-890D6E4983EE}"/>
              </a:ext>
            </a:extLst>
          </p:cNvPr>
          <p:cNvSpPr txBox="1">
            <a:spLocks/>
          </p:cNvSpPr>
          <p:nvPr/>
        </p:nvSpPr>
        <p:spPr>
          <a:xfrm>
            <a:off x="890588" y="1287463"/>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dirty="0">
                <a:solidFill>
                  <a:srgbClr val="002060"/>
                </a:solidFill>
                <a:latin typeface="Lato" panose="020F0502020204030203" pitchFamily="34" charset="0"/>
                <a:cs typeface="Avenir Light"/>
              </a:rPr>
              <a:t>The “Knower</a:t>
            </a:r>
            <a:r>
              <a:rPr lang="en-GB" dirty="0">
                <a:latin typeface="Ikaros Sans Regular" panose="02000000000000000000" pitchFamily="50" charset="0"/>
                <a:cs typeface="Avenir Light"/>
              </a:rPr>
              <a:t>”</a:t>
            </a:r>
          </a:p>
        </p:txBody>
      </p:sp>
      <p:sp>
        <p:nvSpPr>
          <p:cNvPr id="8" name="Text Placeholder 4">
            <a:extLst>
              <a:ext uri="{FF2B5EF4-FFF2-40B4-BE49-F238E27FC236}">
                <a16:creationId xmlns:a16="http://schemas.microsoft.com/office/drawing/2014/main" id="{24B19177-F740-4369-8A97-2D982278E988}"/>
              </a:ext>
            </a:extLst>
          </p:cNvPr>
          <p:cNvSpPr txBox="1">
            <a:spLocks/>
          </p:cNvSpPr>
          <p:nvPr/>
        </p:nvSpPr>
        <p:spPr>
          <a:xfrm>
            <a:off x="6032500" y="1287463"/>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dirty="0">
                <a:solidFill>
                  <a:srgbClr val="002060"/>
                </a:solidFill>
                <a:latin typeface="Lato" panose="020F0502020204030203" pitchFamily="34" charset="0"/>
                <a:cs typeface="Avenir Light"/>
              </a:rPr>
              <a:t>The “Doer”</a:t>
            </a:r>
          </a:p>
        </p:txBody>
      </p:sp>
      <p:pic>
        <p:nvPicPr>
          <p:cNvPr id="5" name="Picture 4" descr="A white figure in front of a chalkboard&#10;&#10;Description automatically generated with low confidence">
            <a:extLst>
              <a:ext uri="{FF2B5EF4-FFF2-40B4-BE49-F238E27FC236}">
                <a16:creationId xmlns:a16="http://schemas.microsoft.com/office/drawing/2014/main" id="{D33AA64C-1AFF-45E0-997A-095C5BA49B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3611" y="2356323"/>
            <a:ext cx="4323741" cy="4941418"/>
          </a:xfrm>
          <a:prstGeom prst="rect">
            <a:avLst/>
          </a:prstGeom>
        </p:spPr>
      </p:pic>
      <p:pic>
        <p:nvPicPr>
          <p:cNvPr id="10" name="Picture 9" descr="A picture containing person, female, light, arm&#10;&#10;Description automatically generated">
            <a:extLst>
              <a:ext uri="{FF2B5EF4-FFF2-40B4-BE49-F238E27FC236}">
                <a16:creationId xmlns:a16="http://schemas.microsoft.com/office/drawing/2014/main" id="{92966373-1026-462A-B1CD-61701C30F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7873" y="2356323"/>
            <a:ext cx="2954226" cy="4501677"/>
          </a:xfrm>
          <a:prstGeom prst="rect">
            <a:avLst/>
          </a:prstGeom>
        </p:spPr>
      </p:pic>
    </p:spTree>
    <p:extLst>
      <p:ext uri="{BB962C8B-B14F-4D97-AF65-F5344CB8AC3E}">
        <p14:creationId xmlns:p14="http://schemas.microsoft.com/office/powerpoint/2010/main" val="423122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4A7A7-0568-4189-B377-05F9803194E1}"/>
              </a:ext>
            </a:extLst>
          </p:cNvPr>
          <p:cNvSpPr/>
          <p:nvPr/>
        </p:nvSpPr>
        <p:spPr>
          <a:xfrm>
            <a:off x="611867" y="2830826"/>
            <a:ext cx="11108336" cy="1477328"/>
          </a:xfrm>
          <a:prstGeom prst="rect">
            <a:avLst/>
          </a:prstGeom>
        </p:spPr>
        <p:txBody>
          <a:bodyPr wrap="square">
            <a:spAutoFit/>
          </a:bodyPr>
          <a:lstStyle/>
          <a:p>
            <a:pPr algn="ctr">
              <a:defRPr/>
            </a:pPr>
            <a:r>
              <a:rPr lang="en-GB" sz="2400" dirty="0">
                <a:solidFill>
                  <a:prstClr val="white"/>
                </a:solidFill>
                <a:latin typeface="Lato" panose="020F0502020204030203" pitchFamily="34" charset="0"/>
                <a:cs typeface="Avenir Light"/>
              </a:rPr>
              <a:t>Trauma &amp; Resilience Informed, Attachment Focused, Relationship Based, Evidenced Supported, Low Arousal Therapeutic School, College &amp; Home Where Children Young People and Adults Live.</a:t>
            </a:r>
          </a:p>
          <a:p>
            <a:pPr algn="ctr">
              <a:defRPr/>
            </a:pPr>
            <a:endParaRPr lang="en-GB" dirty="0">
              <a:solidFill>
                <a:prstClr val="white"/>
              </a:solidFill>
              <a:latin typeface="Novalis Text" panose="020B0503030403020204" pitchFamily="34" charset="0"/>
            </a:endParaRPr>
          </a:p>
        </p:txBody>
      </p:sp>
      <p:sp>
        <p:nvSpPr>
          <p:cNvPr id="4" name="Title 1">
            <a:extLst>
              <a:ext uri="{FF2B5EF4-FFF2-40B4-BE49-F238E27FC236}">
                <a16:creationId xmlns:a16="http://schemas.microsoft.com/office/drawing/2014/main" id="{D871B3EA-2B0F-41FD-864F-6CAD6AA4D2BF}"/>
              </a:ext>
            </a:extLst>
          </p:cNvPr>
          <p:cNvSpPr txBox="1">
            <a:spLocks/>
          </p:cNvSpPr>
          <p:nvPr/>
        </p:nvSpPr>
        <p:spPr>
          <a:xfrm>
            <a:off x="908235" y="12500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latin typeface="Lato" panose="020F0502020204030203" pitchFamily="34" charset="0"/>
                <a:cs typeface="Avenir Light"/>
              </a:rPr>
              <a:t>The Novalis Model of Approach </a:t>
            </a:r>
          </a:p>
        </p:txBody>
      </p:sp>
    </p:spTree>
    <p:extLst>
      <p:ext uri="{BB962C8B-B14F-4D97-AF65-F5344CB8AC3E}">
        <p14:creationId xmlns:p14="http://schemas.microsoft.com/office/powerpoint/2010/main" val="33787003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4D20AA-C098-48CB-A848-D9FDC1254277}"/>
              </a:ext>
            </a:extLst>
          </p:cNvPr>
          <p:cNvSpPr txBox="1"/>
          <p:nvPr/>
        </p:nvSpPr>
        <p:spPr>
          <a:xfrm>
            <a:off x="365759" y="453542"/>
            <a:ext cx="9319565" cy="954107"/>
          </a:xfrm>
          <a:prstGeom prst="rect">
            <a:avLst/>
          </a:prstGeom>
          <a:noFill/>
        </p:spPr>
        <p:txBody>
          <a:bodyPr wrap="square" rtlCol="0">
            <a:spAutoFit/>
          </a:bodyPr>
          <a:lstStyle/>
          <a:p>
            <a:pPr algn="ctr"/>
            <a:r>
              <a:rPr lang="en-GB" sz="2800" b="1" dirty="0">
                <a:solidFill>
                  <a:srgbClr val="002060"/>
                </a:solidFill>
                <a:latin typeface="Lato" panose="020F0502020204030203" pitchFamily="34" charset="0"/>
              </a:rPr>
              <a:t>With the </a:t>
            </a:r>
            <a:r>
              <a:rPr lang="en-GB" sz="2800" b="1" dirty="0">
                <a:solidFill>
                  <a:schemeClr val="bg1"/>
                </a:solidFill>
                <a:latin typeface="Lato" panose="020F0502020204030203" pitchFamily="34" charset="0"/>
              </a:rPr>
              <a:t>“knower” </a:t>
            </a:r>
            <a:r>
              <a:rPr lang="en-GB" sz="2800" b="1" dirty="0">
                <a:solidFill>
                  <a:srgbClr val="002060"/>
                </a:solidFill>
                <a:latin typeface="Lato" panose="020F0502020204030203" pitchFamily="34" charset="0"/>
              </a:rPr>
              <a:t>and the </a:t>
            </a:r>
            <a:r>
              <a:rPr lang="en-GB" sz="2800" b="1" dirty="0">
                <a:solidFill>
                  <a:schemeClr val="bg1"/>
                </a:solidFill>
                <a:latin typeface="Lato" panose="020F0502020204030203" pitchFamily="34" charset="0"/>
              </a:rPr>
              <a:t>“Doer” </a:t>
            </a:r>
            <a:r>
              <a:rPr lang="en-GB" sz="2800" b="1" dirty="0">
                <a:solidFill>
                  <a:srgbClr val="002060"/>
                </a:solidFill>
                <a:latin typeface="Lato" panose="020F0502020204030203" pitchFamily="34" charset="0"/>
              </a:rPr>
              <a:t>we often forget the most important person of all the “knowing Doer”</a:t>
            </a:r>
          </a:p>
        </p:txBody>
      </p:sp>
      <p:pic>
        <p:nvPicPr>
          <p:cNvPr id="6" name="Picture 5" descr="A close-up of a hand holding a magnifying glass&#10;&#10;Description automatically generated with medium confidence">
            <a:extLst>
              <a:ext uri="{FF2B5EF4-FFF2-40B4-BE49-F238E27FC236}">
                <a16:creationId xmlns:a16="http://schemas.microsoft.com/office/drawing/2014/main" id="{2EAB0631-347F-453B-8D9E-3A74E1C445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1312" y="1824206"/>
            <a:ext cx="4719181" cy="5033793"/>
          </a:xfrm>
          <a:prstGeom prst="rect">
            <a:avLst/>
          </a:prstGeom>
        </p:spPr>
      </p:pic>
    </p:spTree>
    <p:extLst>
      <p:ext uri="{BB962C8B-B14F-4D97-AF65-F5344CB8AC3E}">
        <p14:creationId xmlns:p14="http://schemas.microsoft.com/office/powerpoint/2010/main" val="37326538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88759FA0-043C-424C-92A6-94B1A3881D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5516" y="1208958"/>
            <a:ext cx="6416072" cy="6095269"/>
          </a:xfrm>
          <a:prstGeom prst="rect">
            <a:avLst/>
          </a:prstGeom>
        </p:spPr>
      </p:pic>
      <p:sp>
        <p:nvSpPr>
          <p:cNvPr id="6" name="TextBox 5">
            <a:extLst>
              <a:ext uri="{FF2B5EF4-FFF2-40B4-BE49-F238E27FC236}">
                <a16:creationId xmlns:a16="http://schemas.microsoft.com/office/drawing/2014/main" id="{BE1A209B-379B-4C7D-A3FB-090D00C90C35}"/>
              </a:ext>
            </a:extLst>
          </p:cNvPr>
          <p:cNvSpPr txBox="1"/>
          <p:nvPr/>
        </p:nvSpPr>
        <p:spPr>
          <a:xfrm>
            <a:off x="138989" y="453542"/>
            <a:ext cx="4513478" cy="1077218"/>
          </a:xfrm>
          <a:prstGeom prst="rect">
            <a:avLst/>
          </a:prstGeom>
          <a:noFill/>
        </p:spPr>
        <p:txBody>
          <a:bodyPr wrap="square" rtlCol="0">
            <a:spAutoFit/>
          </a:bodyPr>
          <a:lstStyle/>
          <a:p>
            <a:pPr algn="ctr"/>
            <a:r>
              <a:rPr lang="en-GB" sz="3200" b="1" dirty="0">
                <a:solidFill>
                  <a:srgbClr val="002060"/>
                </a:solidFill>
                <a:latin typeface="Lato" panose="020F0502020204030203" pitchFamily="34" charset="0"/>
              </a:rPr>
              <a:t>The Team of </a:t>
            </a:r>
          </a:p>
          <a:p>
            <a:pPr algn="ctr"/>
            <a:r>
              <a:rPr lang="en-GB" sz="3200" b="1" dirty="0">
                <a:solidFill>
                  <a:schemeClr val="bg1"/>
                </a:solidFill>
                <a:latin typeface="Lato" panose="020F0502020204030203" pitchFamily="34" charset="0"/>
              </a:rPr>
              <a:t>“Knowing Doers”</a:t>
            </a:r>
          </a:p>
        </p:txBody>
      </p:sp>
    </p:spTree>
    <p:extLst>
      <p:ext uri="{BB962C8B-B14F-4D97-AF65-F5344CB8AC3E}">
        <p14:creationId xmlns:p14="http://schemas.microsoft.com/office/powerpoint/2010/main" val="649281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kneeling in grass with a dog&#10;&#10;Description automatically generated with low confidence">
            <a:extLst>
              <a:ext uri="{FF2B5EF4-FFF2-40B4-BE49-F238E27FC236}">
                <a16:creationId xmlns:a16="http://schemas.microsoft.com/office/drawing/2014/main" id="{C8143C56-62F0-4FD9-9BFB-C7E67D295F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010386" y="10"/>
            <a:ext cx="7181613" cy="6857990"/>
          </a:xfrm>
          <a:prstGeom prst="rect">
            <a:avLst/>
          </a:prstGeom>
          <a:effectLst/>
        </p:spPr>
      </p:pic>
      <p:sp>
        <p:nvSpPr>
          <p:cNvPr id="4" name="Slide Number Placeholder 3">
            <a:extLst>
              <a:ext uri="{FF2B5EF4-FFF2-40B4-BE49-F238E27FC236}">
                <a16:creationId xmlns:a16="http://schemas.microsoft.com/office/drawing/2014/main" id="{1B5F8206-6BCF-4038-9C27-639202C308EA}"/>
              </a:ext>
            </a:extLst>
          </p:cNvPr>
          <p:cNvSpPr>
            <a:spLocks noGrp="1"/>
          </p:cNvSpPr>
          <p:nvPr>
            <p:ph type="sldNum" sz="quarter" idx="12"/>
          </p:nvPr>
        </p:nvSpPr>
        <p:spPr>
          <a:xfrm>
            <a:off x="10200102" y="6356350"/>
            <a:ext cx="1153697" cy="365125"/>
          </a:xfrm>
        </p:spPr>
        <p:txBody>
          <a:bodyPr>
            <a:normAutofit/>
          </a:bodyPr>
          <a:lstStyle/>
          <a:p>
            <a:pPr>
              <a:spcAft>
                <a:spcPts val="600"/>
              </a:spcAft>
            </a:pPr>
            <a:fld id="{4E00E022-393E-4DBB-B0C8-F3D00D980756}" type="slidenum">
              <a:rPr lang="en-GB">
                <a:solidFill>
                  <a:srgbClr val="FFFFFF"/>
                </a:solidFill>
              </a:rPr>
              <a:pPr>
                <a:spcAft>
                  <a:spcPts val="600"/>
                </a:spcAft>
              </a:pPr>
              <a:t>82</a:t>
            </a:fld>
            <a:endParaRPr lang="en-GB">
              <a:solidFill>
                <a:srgbClr val="FFFFFF"/>
              </a:solidFill>
            </a:endParaRPr>
          </a:p>
        </p:txBody>
      </p:sp>
      <p:sp>
        <p:nvSpPr>
          <p:cNvPr id="8" name="TextBox 7">
            <a:extLst>
              <a:ext uri="{FF2B5EF4-FFF2-40B4-BE49-F238E27FC236}">
                <a16:creationId xmlns:a16="http://schemas.microsoft.com/office/drawing/2014/main" id="{6320FAB0-5F36-4072-97CB-66B2DB9AA5EE}"/>
              </a:ext>
            </a:extLst>
          </p:cNvPr>
          <p:cNvSpPr txBox="1"/>
          <p:nvPr/>
        </p:nvSpPr>
        <p:spPr>
          <a:xfrm>
            <a:off x="0" y="287232"/>
            <a:ext cx="5007337" cy="6678751"/>
          </a:xfrm>
          <a:prstGeom prst="rect">
            <a:avLst/>
          </a:prstGeom>
          <a:noFill/>
        </p:spPr>
        <p:txBody>
          <a:bodyPr wrap="square">
            <a:spAutoFit/>
          </a:bodyPr>
          <a:lstStyle/>
          <a:p>
            <a:pPr algn="ctr"/>
            <a:br>
              <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r>
              <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t>The remembering self-</a:t>
            </a:r>
          </a:p>
          <a:p>
            <a:pPr algn="ctr"/>
            <a:r>
              <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t>the experiencing self</a:t>
            </a:r>
            <a:br>
              <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endPar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endParaRPr>
          </a:p>
          <a:p>
            <a:pPr algn="ctr"/>
            <a:r>
              <a:rPr lang="en-GB" sz="2400" dirty="0">
                <a:solidFill>
                  <a:prstClr val="white"/>
                </a:solidFill>
                <a:latin typeface="Lato" panose="020F0502020204030203" pitchFamily="34" charset="0"/>
                <a:ea typeface="+mj-ea"/>
                <a:cs typeface="+mj-cs"/>
              </a:rPr>
              <a:t>“Its not what's wrong with you, its what's happened to you”</a:t>
            </a:r>
            <a:endPar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endParaRPr>
          </a:p>
          <a:p>
            <a:pPr algn="ctr"/>
            <a:r>
              <a:rPr lang="en-GB" sz="1400" dirty="0" err="1">
                <a:solidFill>
                  <a:prstClr val="white"/>
                </a:solidFill>
                <a:latin typeface="Lato" panose="020F0502020204030203" pitchFamily="34" charset="0"/>
                <a:ea typeface="+mj-ea"/>
                <a:cs typeface="+mj-cs"/>
              </a:rPr>
              <a:t>Federaro</a:t>
            </a:r>
            <a:r>
              <a:rPr lang="en-GB" sz="1400" dirty="0">
                <a:solidFill>
                  <a:prstClr val="white"/>
                </a:solidFill>
                <a:latin typeface="Lato" panose="020F0502020204030203" pitchFamily="34" charset="0"/>
                <a:ea typeface="+mj-ea"/>
                <a:cs typeface="+mj-cs"/>
              </a:rPr>
              <a:t> 1997</a:t>
            </a:r>
            <a:br>
              <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br>
              <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r>
              <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t>“I am not what happened to me, I am what I choose to become”</a:t>
            </a:r>
            <a:br>
              <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r>
              <a:rPr lang="en-GB" sz="1400" dirty="0">
                <a:solidFill>
                  <a:prstClr val="white"/>
                </a:solidFill>
                <a:latin typeface="Lato" panose="020F0502020204030203" pitchFamily="34" charset="0"/>
                <a:ea typeface="+mj-ea"/>
                <a:cs typeface="+mj-cs"/>
              </a:rPr>
              <a:t>C Jung 1959</a:t>
            </a:r>
            <a:br>
              <a:rPr kumimoji="0" lang="en-GB" sz="24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br>
            <a:endParaRPr lang="en-GB" sz="2400" dirty="0">
              <a:solidFill>
                <a:prstClr val="white"/>
              </a:solidFill>
              <a:latin typeface="Lato" panose="020F0502020204030203" pitchFamily="34" charset="0"/>
              <a:ea typeface="+mj-ea"/>
              <a:cs typeface="+mj-cs"/>
            </a:endParaRPr>
          </a:p>
          <a:p>
            <a:pPr algn="ctr"/>
            <a:r>
              <a:rPr lang="en-GB" sz="2400" dirty="0">
                <a:solidFill>
                  <a:prstClr val="white"/>
                </a:solidFill>
                <a:latin typeface="Lato" panose="020F0502020204030203" pitchFamily="34" charset="0"/>
                <a:ea typeface="+mj-ea"/>
                <a:cs typeface="+mj-cs"/>
              </a:rPr>
              <a:t>Are we coping with Covid?</a:t>
            </a:r>
          </a:p>
          <a:p>
            <a:pPr algn="ctr"/>
            <a:r>
              <a:rPr lang="en-GB" sz="2400" dirty="0">
                <a:solidFill>
                  <a:prstClr val="white"/>
                </a:solidFill>
                <a:latin typeface="Lato" panose="020F0502020204030203" pitchFamily="34" charset="0"/>
                <a:ea typeface="+mj-ea"/>
                <a:cs typeface="+mj-cs"/>
              </a:rPr>
              <a:t>Did we cope with Covid?</a:t>
            </a:r>
          </a:p>
          <a:p>
            <a:pPr algn="ctr"/>
            <a:endParaRPr lang="en-GB" sz="2400" dirty="0">
              <a:solidFill>
                <a:prstClr val="white"/>
              </a:solidFill>
              <a:latin typeface="Lato" panose="020F0502020204030203" pitchFamily="34" charset="0"/>
              <a:ea typeface="+mj-ea"/>
              <a:cs typeface="+mj-cs"/>
            </a:endParaRPr>
          </a:p>
          <a:p>
            <a:pPr algn="ctr"/>
            <a:endParaRPr lang="en-GB" sz="2400" dirty="0">
              <a:solidFill>
                <a:prstClr val="white"/>
              </a:solidFill>
              <a:latin typeface="Lato" panose="020F0502020204030203" pitchFamily="34" charset="0"/>
              <a:ea typeface="+mj-ea"/>
              <a:cs typeface="+mj-cs"/>
            </a:endParaRPr>
          </a:p>
          <a:p>
            <a:pPr algn="ctr"/>
            <a:endParaRPr lang="en-GB" sz="2400" dirty="0">
              <a:solidFill>
                <a:prstClr val="white"/>
              </a:solidFill>
              <a:latin typeface="Lato" panose="020F0502020204030203" pitchFamily="34" charset="0"/>
              <a:ea typeface="+mj-ea"/>
              <a:cs typeface="+mj-cs"/>
            </a:endParaRPr>
          </a:p>
          <a:p>
            <a:pPr algn="ctr"/>
            <a:endParaRPr lang="en-GB" sz="2400" dirty="0">
              <a:solidFill>
                <a:prstClr val="white"/>
              </a:solidFill>
              <a:latin typeface="Lato" panose="020F0502020204030203" pitchFamily="34" charset="0"/>
              <a:ea typeface="+mj-ea"/>
              <a:cs typeface="+mj-cs"/>
            </a:endParaRPr>
          </a:p>
          <a:p>
            <a:pPr algn="ctr"/>
            <a:r>
              <a:rPr kumimoji="0" lang="en-GB" sz="1600" b="0" i="0" u="none" strike="noStrike" kern="1200" cap="none" spc="0" normalizeH="0" baseline="0" noProof="0" dirty="0">
                <a:ln>
                  <a:noFill/>
                </a:ln>
                <a:solidFill>
                  <a:prstClr val="white"/>
                </a:solidFill>
                <a:effectLst/>
                <a:uLnTx/>
                <a:uFillTx/>
                <a:latin typeface="Lato" panose="020F0502020204030203" pitchFamily="34" charset="0"/>
                <a:ea typeface="+mj-ea"/>
                <a:cs typeface="+mj-cs"/>
              </a:rPr>
              <a:t>Hedonic psychology, Kahneman</a:t>
            </a:r>
            <a:endParaRPr lang="en-GB" sz="1600" dirty="0"/>
          </a:p>
        </p:txBody>
      </p:sp>
    </p:spTree>
    <p:extLst>
      <p:ext uri="{BB962C8B-B14F-4D97-AF65-F5344CB8AC3E}">
        <p14:creationId xmlns:p14="http://schemas.microsoft.com/office/powerpoint/2010/main" val="4109458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61840-B31C-4C82-BC47-F0D90FEF0C52}"/>
              </a:ext>
            </a:extLst>
          </p:cNvPr>
          <p:cNvSpPr>
            <a:spLocks noGrp="1"/>
          </p:cNvSpPr>
          <p:nvPr>
            <p:ph type="title"/>
          </p:nvPr>
        </p:nvSpPr>
        <p:spPr>
          <a:xfrm>
            <a:off x="138989" y="4213855"/>
            <a:ext cx="5113325" cy="2507620"/>
          </a:xfrm>
        </p:spPr>
        <p:txBody>
          <a:bodyPr anchor="b">
            <a:normAutofit fontScale="90000"/>
          </a:bodyPr>
          <a:lstStyle/>
          <a:p>
            <a:r>
              <a:rPr kumimoji="0" lang="en-GB" sz="49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Questions &amp; Comments</a:t>
            </a:r>
            <a:br>
              <a:rPr kumimoji="0" lang="en-GB" sz="49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br>
              <a:rPr kumimoji="0" lang="en-GB" sz="49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br>
              <a:rPr kumimoji="0" lang="en-GB" sz="49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br>
              <a:rPr kumimoji="0" lang="en-GB" sz="27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lang="en-GB" sz="2200" dirty="0">
                <a:latin typeface="Lato" panose="020F0502020204030203" pitchFamily="34" charset="0"/>
              </a:rPr>
              <a:t>Jake Lukas RSW, MBASW</a:t>
            </a:r>
            <a:br>
              <a:rPr lang="en-GB" sz="2200" dirty="0">
                <a:latin typeface="Lato" panose="020F0502020204030203" pitchFamily="34" charset="0"/>
              </a:rPr>
            </a:br>
            <a:r>
              <a:rPr lang="en-GB" sz="2200" dirty="0">
                <a:latin typeface="Lato" panose="020F0502020204030203" pitchFamily="34" charset="0"/>
              </a:rPr>
              <a:t> </a:t>
            </a:r>
            <a:br>
              <a:rPr lang="en-GB" sz="2200" dirty="0">
                <a:latin typeface="Lato" panose="020F0502020204030203" pitchFamily="34" charset="0"/>
              </a:rPr>
            </a:br>
            <a:r>
              <a:rPr lang="en-GB" sz="2200" dirty="0">
                <a:latin typeface="Lato" panose="020F0502020204030203" pitchFamily="34" charset="0"/>
              </a:rPr>
              <a:t>Chief Executive</a:t>
            </a:r>
            <a:br>
              <a:rPr lang="en-GB" sz="2200" dirty="0">
                <a:latin typeface="Lato" panose="020F0502020204030203" pitchFamily="34" charset="0"/>
              </a:rPr>
            </a:br>
            <a:r>
              <a:rPr lang="en-GB" sz="2200" dirty="0">
                <a:latin typeface="Lato" panose="020F0502020204030203" pitchFamily="34" charset="0"/>
              </a:rPr>
              <a:t>Novalis Trust</a:t>
            </a:r>
            <a:br>
              <a:rPr lang="en-GB" sz="2200" dirty="0">
                <a:latin typeface="Lato" panose="020F0502020204030203" pitchFamily="34" charset="0"/>
              </a:rPr>
            </a:br>
            <a:r>
              <a:rPr lang="en-GB" sz="2200" dirty="0" err="1">
                <a:latin typeface="Lato" panose="020F0502020204030203" pitchFamily="34" charset="0"/>
              </a:rPr>
              <a:t>tel</a:t>
            </a:r>
            <a:r>
              <a:rPr lang="en-GB" sz="2200" dirty="0">
                <a:latin typeface="Lato" panose="020F0502020204030203" pitchFamily="34" charset="0"/>
              </a:rPr>
              <a:t> 01453 837550</a:t>
            </a:r>
            <a:br>
              <a:rPr lang="en-GB" sz="2200" dirty="0">
                <a:latin typeface="Lato" panose="020F0502020204030203" pitchFamily="34" charset="0"/>
              </a:rPr>
            </a:br>
            <a:br>
              <a:rPr lang="en-GB" sz="2200" dirty="0">
                <a:latin typeface="Lato" panose="020F0502020204030203" pitchFamily="34" charset="0"/>
              </a:rPr>
            </a:br>
            <a:r>
              <a:rPr lang="en-GB" sz="2200" dirty="0">
                <a:latin typeface="Lato" panose="020F0502020204030203" pitchFamily="34" charset="0"/>
              </a:rPr>
              <a:t>www.novalis-trust.org.uk</a:t>
            </a:r>
            <a:br>
              <a:rPr lang="en-GB" sz="2200" dirty="0">
                <a:latin typeface="Lato" panose="020F0502020204030203" pitchFamily="34" charset="0"/>
              </a:rPr>
            </a:br>
            <a:r>
              <a:rPr lang="en-GB" sz="2200" dirty="0">
                <a:latin typeface="Lato" panose="020F0502020204030203" pitchFamily="34" charset="0"/>
              </a:rPr>
              <a:t>E-mail Jake.lukas@novalis-trust.org.uk  </a:t>
            </a:r>
            <a:br>
              <a:rPr lang="en-GB" sz="2400" dirty="0"/>
            </a:br>
            <a:endParaRPr lang="en-GB" sz="5400" dirty="0">
              <a:latin typeface="Lato" panose="020F0502020204030203" pitchFamily="34" charset="0"/>
            </a:endParaRP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floor, living, indoor, wall&#10;&#10;Description automatically generated">
            <a:extLst>
              <a:ext uri="{FF2B5EF4-FFF2-40B4-BE49-F238E27FC236}">
                <a16:creationId xmlns:a16="http://schemas.microsoft.com/office/drawing/2014/main" id="{830A18A4-8131-41BA-A350-D9185D07B5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5CA65D0E-AF7C-4A9B-A92B-8FE05692F156}"/>
              </a:ext>
            </a:extLst>
          </p:cNvPr>
          <p:cNvSpPr>
            <a:spLocks noGrp="1"/>
          </p:cNvSpPr>
          <p:nvPr>
            <p:ph type="sldNum" sz="quarter" idx="12"/>
          </p:nvPr>
        </p:nvSpPr>
        <p:spPr>
          <a:xfrm>
            <a:off x="10439400" y="6356350"/>
            <a:ext cx="914400" cy="365125"/>
          </a:xfrm>
        </p:spPr>
        <p:txBody>
          <a:bodyPr>
            <a:normAutofit/>
          </a:bodyPr>
          <a:lstStyle/>
          <a:p>
            <a:pPr>
              <a:spcAft>
                <a:spcPts val="600"/>
              </a:spcAft>
            </a:pPr>
            <a:fld id="{4E00E022-393E-4DBB-B0C8-F3D00D980756}" type="slidenum">
              <a:rPr lang="en-GB">
                <a:solidFill>
                  <a:srgbClr val="FFFFFF"/>
                </a:solidFill>
              </a:rPr>
              <a:pPr>
                <a:spcAft>
                  <a:spcPts val="600"/>
                </a:spcAft>
              </a:pPr>
              <a:t>83</a:t>
            </a:fld>
            <a:endParaRPr lang="en-GB">
              <a:solidFill>
                <a:srgbClr val="FFFFFF"/>
              </a:solidFill>
            </a:endParaRPr>
          </a:p>
        </p:txBody>
      </p:sp>
    </p:spTree>
    <p:extLst>
      <p:ext uri="{BB962C8B-B14F-4D97-AF65-F5344CB8AC3E}">
        <p14:creationId xmlns:p14="http://schemas.microsoft.com/office/powerpoint/2010/main" val="378911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xmlns:p14="http://schemas.microsoft.com/office/powerpoint/2010/mai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49B03-51FB-4FCB-8315-916FB138D475}"/>
              </a:ext>
            </a:extLst>
          </p:cNvPr>
          <p:cNvSpPr>
            <a:spLocks noGrp="1"/>
          </p:cNvSpPr>
          <p:nvPr>
            <p:ph type="ctrTitle"/>
          </p:nvPr>
        </p:nvSpPr>
        <p:spPr>
          <a:xfrm>
            <a:off x="263347" y="2450591"/>
            <a:ext cx="8975750" cy="6656831"/>
          </a:xfrm>
        </p:spPr>
        <p:txBody>
          <a:bodyPr/>
          <a:lstStyle/>
          <a:p>
            <a:br>
              <a:rPr lang="en-GB" b="0" dirty="0">
                <a:solidFill>
                  <a:schemeClr val="bg1"/>
                </a:solidFill>
                <a:latin typeface="Lato" panose="020F0502020204030203" pitchFamily="34" charset="0"/>
              </a:rPr>
            </a:br>
            <a:br>
              <a:rPr lang="en-GB" dirty="0">
                <a:solidFill>
                  <a:schemeClr val="bg1"/>
                </a:solidFill>
                <a:latin typeface="Lato" panose="020F0502020204030203" pitchFamily="34" charset="0"/>
              </a:rPr>
            </a:br>
            <a:r>
              <a:rPr lang="en-GB" sz="2800" dirty="0">
                <a:solidFill>
                  <a:srgbClr val="002060"/>
                </a:solidFill>
                <a:latin typeface="Lato" panose="020F0502020204030203" pitchFamily="34" charset="0"/>
              </a:rPr>
              <a:t>References and Further Reading:</a:t>
            </a:r>
            <a:br>
              <a:rPr lang="en-GB" sz="2800" b="0" dirty="0">
                <a:solidFill>
                  <a:schemeClr val="bg1"/>
                </a:solidFill>
                <a:latin typeface="Lato" panose="020F0502020204030203" pitchFamily="34" charset="0"/>
              </a:rPr>
            </a:br>
            <a:br>
              <a:rPr lang="en-GB" b="0" dirty="0">
                <a:solidFill>
                  <a:schemeClr val="bg1"/>
                </a:solidFill>
                <a:latin typeface="Lato" panose="020F0502020204030203" pitchFamily="34" charset="0"/>
              </a:rPr>
            </a:br>
            <a:r>
              <a:rPr lang="en-GB" b="0" dirty="0">
                <a:solidFill>
                  <a:schemeClr val="bg1"/>
                </a:solidFill>
                <a:latin typeface="Lato" panose="020F0502020204030203" pitchFamily="34" charset="0"/>
              </a:rPr>
              <a:t>Examining Child Maltreatment Through a Neurodevelopmental Model of Therapeutics Bruce D Perry Child Trauma Academy</a:t>
            </a:r>
            <a:br>
              <a:rPr lang="en-GB" b="0" dirty="0">
                <a:solidFill>
                  <a:schemeClr val="bg1"/>
                </a:solidFill>
                <a:latin typeface="Lato" panose="020F0502020204030203" pitchFamily="34" charset="0"/>
              </a:rPr>
            </a:br>
            <a:br>
              <a:rPr lang="en-GB" b="0" dirty="0">
                <a:solidFill>
                  <a:schemeClr val="bg1"/>
                </a:solidFill>
                <a:latin typeface="Lato" panose="020F0502020204030203" pitchFamily="34" charset="0"/>
              </a:rPr>
            </a:br>
            <a:r>
              <a:rPr lang="en-GB" b="0" dirty="0">
                <a:solidFill>
                  <a:schemeClr val="bg1"/>
                </a:solidFill>
                <a:latin typeface="Lato" panose="020F0502020204030203" pitchFamily="34" charset="0"/>
              </a:rPr>
              <a:t>D Hughes : Rowman &amp; Littlefield; 3rd ed. (Jun 2017) Building the Bonds of Attachment Awakening Love in Deeply Traumatized Children</a:t>
            </a:r>
            <a:br>
              <a:rPr lang="en-GB" b="0" dirty="0">
                <a:solidFill>
                  <a:schemeClr val="bg1"/>
                </a:solidFill>
                <a:latin typeface="Lato" panose="020F0502020204030203" pitchFamily="34" charset="0"/>
              </a:rPr>
            </a:br>
            <a:br>
              <a:rPr lang="en-GB" b="0" dirty="0">
                <a:solidFill>
                  <a:schemeClr val="bg1"/>
                </a:solidFill>
                <a:latin typeface="Lato" panose="020F0502020204030203" pitchFamily="34" charset="0"/>
              </a:rPr>
            </a:br>
            <a:r>
              <a:rPr lang="en-GB" b="0" dirty="0">
                <a:solidFill>
                  <a:schemeClr val="bg1"/>
                </a:solidFill>
                <a:latin typeface="Lato" panose="020F0502020204030203" pitchFamily="34" charset="0"/>
              </a:rPr>
              <a:t>Stone D </a:t>
            </a:r>
            <a:r>
              <a:rPr lang="en-GB" b="0" dirty="0" err="1">
                <a:solidFill>
                  <a:schemeClr val="bg1"/>
                </a:solidFill>
                <a:latin typeface="Lato" panose="020F0502020204030203" pitchFamily="34" charset="0"/>
              </a:rPr>
              <a:t>Heen</a:t>
            </a:r>
            <a:r>
              <a:rPr lang="en-GB" b="0" dirty="0">
                <a:solidFill>
                  <a:schemeClr val="bg1"/>
                </a:solidFill>
                <a:latin typeface="Lato" panose="020F0502020204030203" pitchFamily="34" charset="0"/>
              </a:rPr>
              <a:t> S : Thanks for the Feedback (2019)</a:t>
            </a:r>
            <a:br>
              <a:rPr lang="en-GB" b="0" dirty="0">
                <a:solidFill>
                  <a:schemeClr val="bg1"/>
                </a:solidFill>
                <a:latin typeface="Lato" panose="020F0502020204030203" pitchFamily="34" charset="0"/>
              </a:rPr>
            </a:br>
            <a:br>
              <a:rPr lang="en-GB" b="0" dirty="0">
                <a:solidFill>
                  <a:schemeClr val="bg1"/>
                </a:solidFill>
                <a:latin typeface="Lato" panose="020F0502020204030203" pitchFamily="34" charset="0"/>
              </a:rPr>
            </a:br>
            <a:r>
              <a:rPr lang="en-GB" b="0" dirty="0">
                <a:solidFill>
                  <a:schemeClr val="bg1"/>
                </a:solidFill>
                <a:latin typeface="Lato" panose="020F0502020204030203" pitchFamily="34" charset="0"/>
              </a:rPr>
              <a:t>Stone D, </a:t>
            </a:r>
            <a:r>
              <a:rPr lang="en-GB" b="0" dirty="0" err="1">
                <a:solidFill>
                  <a:schemeClr val="bg1"/>
                </a:solidFill>
                <a:latin typeface="Lato" panose="020F0502020204030203" pitchFamily="34" charset="0"/>
              </a:rPr>
              <a:t>Heen</a:t>
            </a:r>
            <a:r>
              <a:rPr lang="en-GB" b="0" dirty="0">
                <a:solidFill>
                  <a:schemeClr val="bg1"/>
                </a:solidFill>
                <a:latin typeface="Lato" panose="020F0502020204030203" pitchFamily="34" charset="0"/>
              </a:rPr>
              <a:t> S, Patton B, Difficult Conversations (1999)</a:t>
            </a:r>
            <a:br>
              <a:rPr lang="en-GB" b="0" dirty="0">
                <a:solidFill>
                  <a:schemeClr val="bg1"/>
                </a:solidFill>
                <a:latin typeface="Lato" panose="020F0502020204030203" pitchFamily="34" charset="0"/>
              </a:rPr>
            </a:br>
            <a:br>
              <a:rPr lang="en-GB" b="0" dirty="0">
                <a:solidFill>
                  <a:schemeClr val="bg1"/>
                </a:solidFill>
                <a:latin typeface="Lato" panose="020F0502020204030203" pitchFamily="34" charset="0"/>
              </a:rPr>
            </a:br>
            <a:r>
              <a:rPr lang="en-GB" b="0" dirty="0">
                <a:solidFill>
                  <a:schemeClr val="bg1"/>
                </a:solidFill>
                <a:latin typeface="Lato" panose="020F0502020204030203" pitchFamily="34" charset="0"/>
              </a:rPr>
              <a:t>Lukas J, Novalis Trust Statement of Purpose (2021)</a:t>
            </a:r>
            <a:br>
              <a:rPr lang="en-GB" sz="2000" b="0" dirty="0">
                <a:solidFill>
                  <a:schemeClr val="bg1"/>
                </a:solidFill>
                <a:latin typeface="Lato" panose="020F0502020204030203" pitchFamily="34" charset="0"/>
              </a:rPr>
            </a:br>
            <a:br>
              <a:rPr lang="en-GB" sz="2000" b="0" dirty="0">
                <a:solidFill>
                  <a:schemeClr val="bg1"/>
                </a:solidFill>
                <a:latin typeface="Lato" panose="020F0502020204030203" pitchFamily="34" charset="0"/>
              </a:rPr>
            </a:br>
            <a:r>
              <a:rPr lang="en-GB" sz="2000" b="0" dirty="0">
                <a:solidFill>
                  <a:schemeClr val="bg1"/>
                </a:solidFill>
                <a:latin typeface="Lato" panose="020F0502020204030203" pitchFamily="34" charset="0"/>
              </a:rPr>
              <a:t>S Bloom Creating Sanctuary, Towards </a:t>
            </a:r>
            <a:r>
              <a:rPr lang="en-GB" b="0" dirty="0">
                <a:solidFill>
                  <a:schemeClr val="bg1"/>
                </a:solidFill>
                <a:latin typeface="Lato" panose="020F0502020204030203" pitchFamily="34" charset="0"/>
              </a:rPr>
              <a:t>Sane Societies (1999) </a:t>
            </a:r>
            <a:br>
              <a:rPr lang="en-GB" sz="2000" b="0" dirty="0">
                <a:latin typeface="Ikaros Sans Regular" panose="02000000000000000000" pitchFamily="50" charset="0"/>
              </a:rPr>
            </a:br>
            <a:br>
              <a:rPr lang="en-GB" sz="2000" b="0" dirty="0">
                <a:solidFill>
                  <a:schemeClr val="bg1"/>
                </a:solidFill>
                <a:latin typeface="Lato" panose="020F0502020204030203" pitchFamily="34" charset="0"/>
              </a:rPr>
            </a:br>
            <a:br>
              <a:rPr lang="en-GB" sz="2000" b="0" dirty="0">
                <a:solidFill>
                  <a:schemeClr val="bg1"/>
                </a:solidFill>
                <a:latin typeface="Lato" panose="020F0502020204030203" pitchFamily="34" charset="0"/>
              </a:rPr>
            </a:br>
            <a:br>
              <a:rPr lang="en-GB" sz="2000" b="0" dirty="0">
                <a:solidFill>
                  <a:schemeClr val="bg1"/>
                </a:solidFill>
                <a:latin typeface="Lato" panose="020F0502020204030203" pitchFamily="34" charset="0"/>
              </a:rPr>
            </a:br>
            <a:br>
              <a:rPr lang="en-GB" sz="2000" b="0" dirty="0">
                <a:solidFill>
                  <a:schemeClr val="bg1"/>
                </a:solidFill>
                <a:latin typeface="Lato" panose="020F0502020204030203" pitchFamily="34" charset="0"/>
              </a:rPr>
            </a:br>
            <a:br>
              <a:rPr lang="en-GB" sz="2000" b="0" dirty="0">
                <a:solidFill>
                  <a:schemeClr val="bg1"/>
                </a:solidFill>
                <a:latin typeface="Lato" panose="020F0502020204030203" pitchFamily="34" charset="0"/>
              </a:rPr>
            </a:br>
            <a:br>
              <a:rPr lang="en-GB" sz="2000" b="0" dirty="0">
                <a:solidFill>
                  <a:schemeClr val="bg1"/>
                </a:solidFill>
                <a:latin typeface="Lato" panose="020F0502020204030203" pitchFamily="34" charset="0"/>
              </a:rPr>
            </a:br>
            <a:br>
              <a:rPr lang="en-GB" sz="2000" b="0" dirty="0">
                <a:solidFill>
                  <a:schemeClr val="bg1"/>
                </a:solidFill>
                <a:latin typeface="Lato" panose="020F0502020204030203" pitchFamily="34" charset="0"/>
              </a:rPr>
            </a:br>
            <a:br>
              <a:rPr lang="en-GB" sz="2000" b="0" dirty="0">
                <a:solidFill>
                  <a:schemeClr val="bg1"/>
                </a:solidFill>
                <a:latin typeface="Lato" panose="020F0502020204030203" pitchFamily="34" charset="0"/>
              </a:rPr>
            </a:br>
            <a:br>
              <a:rPr lang="en-GB" sz="2000" b="0" dirty="0">
                <a:solidFill>
                  <a:schemeClr val="bg1"/>
                </a:solidFill>
                <a:latin typeface="Lato" panose="020F0502020204030203" pitchFamily="34" charset="0"/>
              </a:rPr>
            </a:br>
            <a:r>
              <a:rPr lang="en-GB" sz="2000" b="0" dirty="0">
                <a:solidFill>
                  <a:schemeClr val="bg1"/>
                </a:solidFill>
                <a:latin typeface="Lato" panose="020F0502020204030203" pitchFamily="34" charset="0"/>
              </a:rPr>
              <a:t> </a:t>
            </a:r>
            <a:br>
              <a:rPr lang="en-GB" sz="2000" dirty="0">
                <a:latin typeface="Ikaros Sans Regular" panose="02000000000000000000" pitchFamily="50" charset="0"/>
              </a:rPr>
            </a:br>
            <a:endParaRPr lang="en-GB" dirty="0"/>
          </a:p>
        </p:txBody>
      </p:sp>
    </p:spTree>
    <p:extLst>
      <p:ext uri="{BB962C8B-B14F-4D97-AF65-F5344CB8AC3E}">
        <p14:creationId xmlns:p14="http://schemas.microsoft.com/office/powerpoint/2010/main" val="3461119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A92C10-C3CB-4855-A3A0-256FBEED78AF}"/>
              </a:ext>
            </a:extLst>
          </p:cNvPr>
          <p:cNvSpPr txBox="1"/>
          <p:nvPr/>
        </p:nvSpPr>
        <p:spPr>
          <a:xfrm>
            <a:off x="164077" y="103238"/>
            <a:ext cx="9155488" cy="7940635"/>
          </a:xfrm>
          <a:prstGeom prst="rect">
            <a:avLst/>
          </a:prstGeom>
          <a:noFill/>
        </p:spPr>
        <p:txBody>
          <a:bodyPr wrap="square">
            <a:spAutoFit/>
          </a:bodyPr>
          <a:lstStyle/>
          <a:p>
            <a:r>
              <a:rPr lang="en-GB" sz="2400" b="1" dirty="0">
                <a:solidFill>
                  <a:srgbClr val="002060"/>
                </a:solidFill>
                <a:latin typeface="Lato" panose="020F0502020204030203" pitchFamily="34" charset="0"/>
              </a:rPr>
              <a:t>Trauma Informed- </a:t>
            </a:r>
            <a:r>
              <a:rPr lang="en-GB" sz="2400" dirty="0">
                <a:solidFill>
                  <a:schemeClr val="tx1">
                    <a:lumMod val="95000"/>
                  </a:schemeClr>
                </a:solidFill>
                <a:latin typeface="Lato" panose="020F0502020204030203" pitchFamily="34" charset="0"/>
              </a:rPr>
              <a:t>means that children and adults who have been traumatised can be supported by trauma informed staff to recover and feel safe. </a:t>
            </a:r>
          </a:p>
          <a:p>
            <a:r>
              <a:rPr lang="en-GB" dirty="0">
                <a:solidFill>
                  <a:schemeClr val="tx1">
                    <a:lumMod val="95000"/>
                  </a:schemeClr>
                </a:solidFill>
                <a:latin typeface="Lato" panose="020F0502020204030203" pitchFamily="34" charset="0"/>
              </a:rPr>
              <a:t>S Bloom 2001</a:t>
            </a:r>
          </a:p>
          <a:p>
            <a:endParaRPr lang="en-GB" sz="2400" dirty="0">
              <a:latin typeface="Lato" panose="020F0502020204030203" pitchFamily="34" charset="0"/>
            </a:endParaRPr>
          </a:p>
          <a:p>
            <a:r>
              <a:rPr lang="en-GB" sz="2400" dirty="0">
                <a:latin typeface="Lato" panose="020F0502020204030203" pitchFamily="34" charset="0"/>
              </a:rPr>
              <a:t>What do we mean by </a:t>
            </a:r>
            <a:r>
              <a:rPr lang="en-GB" sz="2400" b="1" dirty="0">
                <a:solidFill>
                  <a:srgbClr val="002060"/>
                </a:solidFill>
                <a:latin typeface="Lato" panose="020F0502020204030203" pitchFamily="34" charset="0"/>
              </a:rPr>
              <a:t>“Resilience?” </a:t>
            </a:r>
          </a:p>
          <a:p>
            <a:r>
              <a:rPr lang="en-GB" sz="2400" dirty="0">
                <a:latin typeface="Lato" panose="020F0502020204030203" pitchFamily="34" charset="0"/>
              </a:rPr>
              <a:t>The capacity to rebound after disrupting events</a:t>
            </a:r>
          </a:p>
          <a:p>
            <a:r>
              <a:rPr lang="en-GB" sz="2400" dirty="0">
                <a:latin typeface="Lato" panose="020F0502020204030203" pitchFamily="34" charset="0"/>
              </a:rPr>
              <a:t>The capacity to be generative &amp; creative during times of relative stability</a:t>
            </a:r>
          </a:p>
          <a:p>
            <a:r>
              <a:rPr lang="en-GB" sz="2400" dirty="0">
                <a:latin typeface="Lato" panose="020F0502020204030203" pitchFamily="34" charset="0"/>
              </a:rPr>
              <a:t>Anticipating potential difficulties and taking preventive actions</a:t>
            </a:r>
          </a:p>
          <a:p>
            <a:r>
              <a:rPr lang="en-GB" sz="2400" dirty="0">
                <a:latin typeface="Lato" panose="020F0502020204030203" pitchFamily="34" charset="0"/>
              </a:rPr>
              <a:t> </a:t>
            </a:r>
          </a:p>
          <a:p>
            <a:r>
              <a:rPr lang="en-GB" dirty="0">
                <a:latin typeface="Lato" panose="020F0502020204030203" pitchFamily="34" charset="0"/>
              </a:rPr>
              <a:t>Threshold </a:t>
            </a:r>
            <a:r>
              <a:rPr lang="en-GB" dirty="0" err="1">
                <a:latin typeface="Lato" panose="020F0502020204030203" pitchFamily="34" charset="0"/>
              </a:rPr>
              <a:t>GlobalWorks</a:t>
            </a:r>
            <a:r>
              <a:rPr lang="en-GB" dirty="0">
                <a:latin typeface="Lato" panose="020F0502020204030203" pitchFamily="34" charset="0"/>
              </a:rPr>
              <a:t> (c) 2020 </a:t>
            </a:r>
          </a:p>
          <a:p>
            <a:endParaRPr lang="en-GB" sz="2400" dirty="0">
              <a:latin typeface="Lato" panose="020F0502020204030203" pitchFamily="34" charset="0"/>
            </a:endParaRPr>
          </a:p>
          <a:p>
            <a:r>
              <a:rPr kumimoji="0" lang="en-GB" sz="2400" b="1" i="0" u="none" strike="noStrike" kern="1200" cap="none" spc="0" normalizeH="0" baseline="0" noProof="0" dirty="0">
                <a:ln>
                  <a:noFill/>
                </a:ln>
                <a:solidFill>
                  <a:srgbClr val="002060"/>
                </a:solidFill>
                <a:effectLst/>
                <a:uLnTx/>
                <a:uFillTx/>
                <a:latin typeface="Lato" panose="020F0502020204030203" pitchFamily="34" charset="0"/>
              </a:rPr>
              <a:t>Emotional Resilience:</a:t>
            </a:r>
            <a:br>
              <a:rPr kumimoji="0" lang="en-GB" sz="2400" b="0" i="0" u="none" strike="noStrike" kern="1200" cap="none" spc="0" normalizeH="0" baseline="0" noProof="0" dirty="0">
                <a:ln>
                  <a:noFill/>
                </a:ln>
                <a:solidFill>
                  <a:srgbClr val="00B0F0"/>
                </a:solidFill>
                <a:effectLst/>
                <a:uLnTx/>
                <a:uFillTx/>
                <a:latin typeface="Lato" panose="020F0502020204030203" pitchFamily="34" charset="0"/>
              </a:rPr>
            </a:br>
            <a:r>
              <a:rPr lang="en-GB" sz="2400" dirty="0">
                <a:solidFill>
                  <a:sysClr val="window" lastClr="FFFFFF"/>
                </a:solidFill>
                <a:latin typeface="Lato" panose="020F0502020204030203" pitchFamily="34" charset="0"/>
              </a:rPr>
              <a:t>E</a:t>
            </a:r>
            <a:r>
              <a:rPr kumimoji="0" lang="en-GB" sz="2400" b="0" i="0" u="none" strike="noStrike" kern="1200" cap="none" spc="0" normalizeH="0" baseline="0" noProof="0" dirty="0">
                <a:ln>
                  <a:noFill/>
                </a:ln>
                <a:solidFill>
                  <a:sysClr val="window" lastClr="FFFFFF"/>
                </a:solidFill>
                <a:effectLst/>
                <a:uLnTx/>
                <a:uFillTx/>
                <a:latin typeface="Lato" panose="020F0502020204030203" pitchFamily="34" charset="0"/>
              </a:rPr>
              <a:t>motional resilience can be developed through, a shared value base, positive relationships, reflective practice, support and empathy within likeminded people.</a:t>
            </a:r>
            <a:br>
              <a:rPr kumimoji="0" lang="en-GB" sz="1800" b="0" i="0" u="none" strike="noStrike" kern="1200" cap="none" spc="0" normalizeH="0" baseline="0" noProof="0" dirty="0">
                <a:ln>
                  <a:noFill/>
                </a:ln>
                <a:solidFill>
                  <a:sysClr val="window" lastClr="FFFFFF"/>
                </a:solidFill>
                <a:effectLst/>
                <a:uLnTx/>
                <a:uFillTx/>
                <a:latin typeface="Lato" panose="020F0502020204030203" pitchFamily="34" charset="0"/>
              </a:rPr>
            </a:br>
            <a:r>
              <a:rPr lang="en-GB" dirty="0">
                <a:solidFill>
                  <a:sysClr val="window" lastClr="FFFFFF"/>
                </a:solidFill>
                <a:latin typeface="Lato" panose="020F0502020204030203" pitchFamily="34" charset="0"/>
              </a:rPr>
              <a:t>B Perry 2003</a:t>
            </a:r>
            <a:endParaRPr lang="en-GB" dirty="0">
              <a:latin typeface="Lato" panose="020F0502020204030203" pitchFamily="34" charset="0"/>
            </a:endParaRPr>
          </a:p>
          <a:p>
            <a:endParaRPr lang="en-GB" dirty="0">
              <a:latin typeface="Lato" panose="020F0502020204030203" pitchFamily="34" charset="0"/>
            </a:endParaRPr>
          </a:p>
          <a:p>
            <a:endParaRPr lang="en-GB" dirty="0">
              <a:latin typeface="Lato" panose="020F0502020204030203" pitchFamily="34" charset="0"/>
            </a:endParaRPr>
          </a:p>
          <a:p>
            <a:endParaRPr lang="en-GB" dirty="0">
              <a:latin typeface="Lato" panose="020F0502020204030203" pitchFamily="34" charset="0"/>
            </a:endParaRPr>
          </a:p>
          <a:p>
            <a:endParaRPr lang="en-GB" dirty="0">
              <a:latin typeface="Lato" panose="020F0502020204030203" pitchFamily="34" charset="0"/>
            </a:endParaRPr>
          </a:p>
          <a:p>
            <a:endParaRPr lang="en-GB" dirty="0">
              <a:latin typeface="Lato" panose="020F0502020204030203" pitchFamily="34" charset="0"/>
            </a:endParaRPr>
          </a:p>
        </p:txBody>
      </p:sp>
    </p:spTree>
    <p:extLst>
      <p:ext uri="{BB962C8B-B14F-4D97-AF65-F5344CB8AC3E}">
        <p14:creationId xmlns:p14="http://schemas.microsoft.com/office/powerpoint/2010/main" val="20678387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118585</TotalTime>
  <Words>4821</Words>
  <Application>Microsoft Office PowerPoint</Application>
  <PresentationFormat>Widescreen</PresentationFormat>
  <Paragraphs>376</Paragraphs>
  <Slides>84</Slides>
  <Notes>13</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84</vt:i4>
      </vt:variant>
    </vt:vector>
  </HeadingPairs>
  <TitlesOfParts>
    <vt:vector size="103" baseType="lpstr">
      <vt:lpstr>Arial</vt:lpstr>
      <vt:lpstr>Calibri</vt:lpstr>
      <vt:lpstr>Calibri Light</vt:lpstr>
      <vt:lpstr>Gill Sans</vt:lpstr>
      <vt:lpstr>Gill Sans Light</vt:lpstr>
      <vt:lpstr>Ikaros Sans Regular</vt:lpstr>
      <vt:lpstr>Lato</vt:lpstr>
      <vt:lpstr>Lato Light</vt:lpstr>
      <vt:lpstr>Novalis Text</vt:lpstr>
      <vt:lpstr>Poppins</vt:lpstr>
      <vt:lpstr>Times New Roman</vt:lpstr>
      <vt:lpstr>Wingdings</vt:lpstr>
      <vt:lpstr>Office Theme</vt:lpstr>
      <vt:lpstr>1_Office Theme</vt:lpstr>
      <vt:lpstr>2_Custom Design</vt:lpstr>
      <vt:lpstr>1_Custom Design</vt:lpstr>
      <vt:lpstr>4_Office Theme</vt:lpstr>
      <vt:lpstr>3_Custom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Before Covid    The amount of information we were expected to retain on a daily basis is unimaginable   Globally 144 billion emails per day  4.3 billion different senders per day  61% of emails non essential or irrelevant  William Utermohlen     </vt:lpstr>
      <vt:lpstr>PowerPoint Presentation</vt:lpstr>
      <vt:lpstr>No guidance  Some guidance Too much guidance Conflicting guidance  No PPE Masks don’t make a difference! Masks are essential get your masks on!     </vt:lpstr>
      <vt:lpstr>PowerPoint Presentation</vt:lpstr>
      <vt:lpstr>PowerPoint Presentation</vt:lpstr>
      <vt:lpstr>PowerPoint Presentation</vt:lpstr>
      <vt:lpstr>PowerPoint Presentation</vt:lpstr>
      <vt:lpstr>   . </vt:lpstr>
      <vt:lpstr>Most difficult conversations involve disagreement normally what happened? or what should happen?  Who said what?, who did what?, who’s right who’s wrong?, who’s to blame?, incidents at work often get stuck at the what happened ? stage, did we do the right thing? </vt:lpstr>
      <vt:lpstr>How do we take care of those who care?   A recent YouGov survey showed 37 per cent of employees in the UK are suffering worse mental health now compared to pre-Covid levels.  28 percent believing their employer is currently not doing enough to safeguard their mental health.    Difficult conversations asks and answers questions about feelings. Are my feelings valid? Appropriate? Should I acknowledge or put them on hold?  What to do about the other persons feelings? What if the other person is hurt or angry? if feelings are not addressed directly they tend to leak out anyway, in statements such as, I’m really busy, I’m working really hard,  I’m tired,  I've been in everyday, what about my needs? What about my safety, my family? </vt:lpstr>
      <vt:lpstr>The Identity Conversation   This is a conversation we have with ourselves about what this situation means to us, an internal debate takes place about whether or not we are a good person, competent or incompetent, worthy of respect kindness or blame.  How this may then impact on our self-image, concept of self, dignity,  self-esteem and wellbeing.   How we feel and our answers to the questions posed will impact on our ability to feel balanced during the conversation, or whether we feel off centred or anxious. </vt:lpstr>
      <vt:lpstr> Feedback is inevitable we found during Covid Choosing the wrong feedback often led to difficult conversations  What happened? The feelings conversation The Identity Conversation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kindness valued at Novalis?  I think a lot of us have found the pandemic has led us to think more about what really matters to us.  In a national study two thirds of people stated this unprecedented time made people kinder. Perhaps because it was so difficult, people took more time to look after each other and noticed the small kindnesses that can make such a difference.  </vt:lpstr>
      <vt:lpstr>PowerPoint Presentation</vt:lpstr>
      <vt:lpstr>Boys at the Workbench          </vt:lpstr>
      <vt:lpstr>PowerPoint Presentation</vt:lpstr>
      <vt:lpstr>PowerPoint Presentation</vt:lpstr>
      <vt:lpstr>Kindness Altruistic and Strategic</vt:lpstr>
      <vt:lpstr>Being Nice To Someone Literally Makes Your Brain Light Up    Altruistic kindness refers to a selfless act of kindness, like paying for someone else’s meal or helping someone carry their shopping.   However, if you know you will meet again, your kindness may be perceived as strategic, even in cases when it is not. Strategic kindness is termed “Instrumental Reciprocity” or “Strategic Reciprocity”    Sobel, 2005, Cabral et al., 2014 ).  Strategic kindness,  Lights up a whole spectrum of the brain. It activates parts of our cortex, which is involved in mood, making us feel positive, if we are being positive and generous we also activate  the ventromedial prefrontal cortex, which affects our decision-making and is a crucial part of making empathetic decisions that bond us to 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human beings enjoy laughing, playing, and having a good time. They experience humour as a form of personal and shared intimacy between people.    Dr Sandra Bloom Creating Sanctuary 1997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Practice Humility Knowing that one can always learn especially from children Rudolf Steiner 1903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Gentle Supervision  provides a child with a sense of safety through basic physical proximity  In the absence of close support children can fall into a pattern of negative attention seeking due to the fact that they are alone and cannot regulate their own emotions or anxieties.  </vt:lpstr>
      <vt:lpstr>PowerPoint Presentation</vt:lpstr>
      <vt:lpstr>PowerPoint Presentation</vt:lpstr>
      <vt:lpstr>PowerPoint Presentation</vt:lpstr>
      <vt:lpstr>PowerPoint Presentation</vt:lpstr>
      <vt:lpstr>   </vt:lpstr>
      <vt:lpstr>PowerPoint Presentation</vt:lpstr>
      <vt:lpstr>OFSTED inspections in the “COVID” period:  Education – Compliance inspection: 8th    December 2020 Education – Full inspection: 25th January 2022 Care – Full inspection: 3rd November 2021   Ofsted - GOV.UK  Ofsted is the Office for Standards in Education, Children’s Services and Skills. </vt:lpstr>
      <vt:lpstr>PowerPoint Presentation</vt:lpstr>
      <vt:lpstr>PowerPoint Presentation</vt:lpstr>
      <vt:lpstr>Faces at the office Windows </vt:lpstr>
      <vt:lpstr>PowerPoint Presentation</vt:lpstr>
      <vt:lpstr>PowerPoint Presentation</vt:lpstr>
      <vt:lpstr>PowerPoint Presentation</vt:lpstr>
      <vt:lpstr>PowerPoint Presentation</vt:lpstr>
      <vt:lpstr>PowerPoint Presentation</vt:lpstr>
      <vt:lpstr>Questions &amp; Comments    Jake Lukas RSW, MBASW   Chief Executive Novalis Trust tel 01453 837550  www.novalis-trust.org.uk E-mail Jake.lukas@novalis-trust.org.uk   </vt:lpstr>
      <vt:lpstr>  References and Further Reading:  Examining Child Maltreatment Through a Neurodevelopmental Model of Therapeutics Bruce D Perry Child Trauma Academy  D Hughes : Rowman &amp; Littlefield; 3rd ed. (Jun 2017) Building the Bonds of Attachment Awakening Love in Deeply Traumatized Children  Stone D Heen S : Thanks for the Feedback (2019)  Stone D, Heen S, Patton B, Difficult Conversations (1999)  Lukas J, Novalis Trust Statement of Purpose (2021)  S Bloom Creating Sanctuary, Towards Sane Societies (1999)             </vt:lpstr>
    </vt:vector>
  </TitlesOfParts>
  <Company>Novalis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NOVALIS TRUST</dc:title>
  <dc:creator>Jake Lukas</dc:creator>
  <cp:lastModifiedBy>Dana Remian</cp:lastModifiedBy>
  <cp:revision>1344</cp:revision>
  <cp:lastPrinted>2022-04-08T08:41:04Z</cp:lastPrinted>
  <dcterms:created xsi:type="dcterms:W3CDTF">2014-10-03T08:09:33Z</dcterms:created>
  <dcterms:modified xsi:type="dcterms:W3CDTF">2022-05-06T15:40:52Z</dcterms:modified>
</cp:coreProperties>
</file>