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25"/>
  </p:notesMasterIdLst>
  <p:handoutMasterIdLst>
    <p:handoutMasterId r:id="rId26"/>
  </p:handoutMasterIdLst>
  <p:sldIdLst>
    <p:sldId id="926" r:id="rId2"/>
    <p:sldId id="1018" r:id="rId3"/>
    <p:sldId id="1003" r:id="rId4"/>
    <p:sldId id="1004" r:id="rId5"/>
    <p:sldId id="1033" r:id="rId6"/>
    <p:sldId id="1019" r:id="rId7"/>
    <p:sldId id="1035" r:id="rId8"/>
    <p:sldId id="1206" r:id="rId9"/>
    <p:sldId id="1208" r:id="rId10"/>
    <p:sldId id="947" r:id="rId11"/>
    <p:sldId id="1009" r:id="rId12"/>
    <p:sldId id="1027" r:id="rId13"/>
    <p:sldId id="910" r:id="rId14"/>
    <p:sldId id="1030" r:id="rId15"/>
    <p:sldId id="946" r:id="rId16"/>
    <p:sldId id="998" r:id="rId17"/>
    <p:sldId id="1034" r:id="rId18"/>
    <p:sldId id="981" r:id="rId19"/>
    <p:sldId id="982" r:id="rId20"/>
    <p:sldId id="1007" r:id="rId21"/>
    <p:sldId id="1006" r:id="rId22"/>
    <p:sldId id="977" r:id="rId23"/>
    <p:sldId id="1207" r:id="rId24"/>
  </p:sldIdLst>
  <p:sldSz cx="9144000" cy="6858000" type="screen4x3"/>
  <p:notesSz cx="6858000" cy="9313863"/>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32">
          <p15:clr>
            <a:srgbClr val="A4A3A4"/>
          </p15:clr>
        </p15:guide>
      </p15:sldGuideLst>
    </p:ext>
    <p:ext uri="{2D200454-40CA-4A62-9FC3-DE9A4176ACB9}">
      <p15:notesGuideLst xmlns:p15="http://schemas.microsoft.com/office/powerpoint/2012/main">
        <p15:guide id="1" orient="horz" pos="293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923"/>
    <p:restoredTop sz="91427"/>
  </p:normalViewPr>
  <p:slideViewPr>
    <p:cSldViewPr>
      <p:cViewPr varScale="1">
        <p:scale>
          <a:sx n="115" d="100"/>
          <a:sy n="115" d="100"/>
        </p:scale>
        <p:origin x="2120" y="208"/>
      </p:cViewPr>
      <p:guideLst>
        <p:guide orient="horz" pos="2160"/>
        <p:guide pos="28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1736"/>
    </p:cViewPr>
  </p:sorterViewPr>
  <p:notesViewPr>
    <p:cSldViewPr>
      <p:cViewPr varScale="1">
        <p:scale>
          <a:sx n="69" d="100"/>
          <a:sy n="69" d="100"/>
        </p:scale>
        <p:origin x="3264" y="60"/>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6">
            <a:extLst>
              <a:ext uri="{FF2B5EF4-FFF2-40B4-BE49-F238E27FC236}">
                <a16:creationId xmlns:a16="http://schemas.microsoft.com/office/drawing/2014/main" id="{DB2A5E8C-FE36-9505-49B1-4FB557000720}"/>
              </a:ext>
            </a:extLst>
          </p:cNvPr>
          <p:cNvSpPr>
            <a:spLocks noChangeArrowheads="1"/>
          </p:cNvSpPr>
          <p:nvPr/>
        </p:nvSpPr>
        <p:spPr bwMode="auto">
          <a:xfrm>
            <a:off x="1600200" y="0"/>
            <a:ext cx="3581400" cy="466725"/>
          </a:xfrm>
          <a:prstGeom prst="rect">
            <a:avLst/>
          </a:prstGeom>
          <a:noFill/>
          <a:ln>
            <a:noFill/>
          </a:ln>
        </p:spPr>
        <p:txBody>
          <a:bodyPr lIns="91423" tIns="45711" rIns="91423" bIns="4571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sz="1400" i="1" dirty="0"/>
              <a:t>Threshold </a:t>
            </a:r>
            <a:r>
              <a:rPr lang="en-US" sz="1400" i="1" dirty="0" err="1"/>
              <a:t>GlobalWorks</a:t>
            </a:r>
            <a:endParaRPr lang="en-US" sz="1400" i="1" dirty="0"/>
          </a:p>
          <a:p>
            <a:pPr algn="ctr" eaLnBrk="1" hangingPunct="1">
              <a:defRPr/>
            </a:pPr>
            <a:r>
              <a:rPr lang="en-US" sz="1400" i="1" dirty="0"/>
              <a:t>www.thresholdglobalworks.com</a:t>
            </a:r>
          </a:p>
        </p:txBody>
      </p:sp>
      <p:sp>
        <p:nvSpPr>
          <p:cNvPr id="30723" name="Rectangle 7">
            <a:extLst>
              <a:ext uri="{FF2B5EF4-FFF2-40B4-BE49-F238E27FC236}">
                <a16:creationId xmlns:a16="http://schemas.microsoft.com/office/drawing/2014/main" id="{C1C002F7-E681-0CDF-A2C8-23C633CE4B64}"/>
              </a:ext>
            </a:extLst>
          </p:cNvPr>
          <p:cNvSpPr>
            <a:spLocks noChangeArrowheads="1"/>
          </p:cNvSpPr>
          <p:nvPr/>
        </p:nvSpPr>
        <p:spPr bwMode="auto">
          <a:xfrm>
            <a:off x="152400" y="0"/>
            <a:ext cx="6858000" cy="730250"/>
          </a:xfrm>
          <a:prstGeom prst="rect">
            <a:avLst/>
          </a:prstGeom>
          <a:noFill/>
          <a:ln>
            <a:noFill/>
          </a:ln>
        </p:spPr>
        <p:txBody>
          <a:bodyPr lIns="91423" tIns="45711" rIns="91423" bIns="4571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b="1" baseline="30000">
              <a:cs typeface="Arial" panose="020B0604020202020204" pitchFamily="34" charset="0"/>
            </a:endParaRPr>
          </a:p>
        </p:txBody>
      </p:sp>
      <p:sp>
        <p:nvSpPr>
          <p:cNvPr id="30724" name="Rectangle 8">
            <a:extLst>
              <a:ext uri="{FF2B5EF4-FFF2-40B4-BE49-F238E27FC236}">
                <a16:creationId xmlns:a16="http://schemas.microsoft.com/office/drawing/2014/main" id="{45ADE8ED-C69C-85C7-BD14-7F5403EB186F}"/>
              </a:ext>
            </a:extLst>
          </p:cNvPr>
          <p:cNvSpPr>
            <a:spLocks noChangeArrowheads="1"/>
          </p:cNvSpPr>
          <p:nvPr/>
        </p:nvSpPr>
        <p:spPr bwMode="auto">
          <a:xfrm>
            <a:off x="2362200" y="9313863"/>
            <a:ext cx="184150" cy="282575"/>
          </a:xfrm>
          <a:prstGeom prst="rect">
            <a:avLst/>
          </a:prstGeom>
          <a:noFill/>
          <a:ln>
            <a:noFill/>
          </a:ln>
        </p:spPr>
        <p:txBody>
          <a:bodyPr wrap="none" lIns="91423" tIns="45711" rIns="91423" bIns="45711">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sz="1200" b="1">
              <a:cs typeface="Arial" panose="020B0604020202020204" pitchFamily="34" charset="0"/>
            </a:endParaRPr>
          </a:p>
        </p:txBody>
      </p:sp>
      <p:sp>
        <p:nvSpPr>
          <p:cNvPr id="184331" name="Rectangle 11">
            <a:extLst>
              <a:ext uri="{FF2B5EF4-FFF2-40B4-BE49-F238E27FC236}">
                <a16:creationId xmlns:a16="http://schemas.microsoft.com/office/drawing/2014/main" id="{C5B13CC6-50AF-72BC-6C07-F1811DF519EF}"/>
              </a:ext>
            </a:extLst>
          </p:cNvPr>
          <p:cNvSpPr>
            <a:spLocks noGrp="1" noChangeArrowheads="1"/>
          </p:cNvSpPr>
          <p:nvPr>
            <p:ph type="sldNum" sz="quarter" idx="3"/>
          </p:nvPr>
        </p:nvSpPr>
        <p:spPr bwMode="auto">
          <a:xfrm>
            <a:off x="3354388" y="8821738"/>
            <a:ext cx="3503612"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B898B53-4DAD-A44B-9B3D-928674F3762F}" type="slidenum">
              <a:rPr lang="en-US" altLang="en-US"/>
              <a:pPr>
                <a:defRPr/>
              </a:pPr>
              <a:t>‹#›</a:t>
            </a:fld>
            <a:endParaRPr lang="en-US" altLang="en-US"/>
          </a:p>
        </p:txBody>
      </p:sp>
      <p:sp>
        <p:nvSpPr>
          <p:cNvPr id="31750" name="TextBox 6">
            <a:extLst>
              <a:ext uri="{FF2B5EF4-FFF2-40B4-BE49-F238E27FC236}">
                <a16:creationId xmlns:a16="http://schemas.microsoft.com/office/drawing/2014/main" id="{FA809C5C-60C4-8A78-DD8E-64D62566535F}"/>
              </a:ext>
            </a:extLst>
          </p:cNvPr>
          <p:cNvSpPr txBox="1">
            <a:spLocks noChangeArrowheads="1"/>
          </p:cNvSpPr>
          <p:nvPr/>
        </p:nvSpPr>
        <p:spPr bwMode="auto">
          <a:xfrm>
            <a:off x="384175" y="8943975"/>
            <a:ext cx="2208213" cy="261938"/>
          </a:xfrm>
          <a:prstGeom prst="rect">
            <a:avLst/>
          </a:prstGeom>
          <a:noFill/>
          <a:ln>
            <a:noFill/>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100"/>
              <a:t>Threshold GlobalWorks.(2012)©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64E5FD1A-1356-B5DB-48D3-611AA76FA608}"/>
              </a:ext>
            </a:extLst>
          </p:cNvPr>
          <p:cNvSpPr>
            <a:spLocks noGrp="1" noChangeArrowheads="1"/>
          </p:cNvSpPr>
          <p:nvPr>
            <p:ph type="hdr" sz="quarter"/>
          </p:nvPr>
        </p:nvSpPr>
        <p:spPr bwMode="auto">
          <a:xfrm>
            <a:off x="0" y="0"/>
            <a:ext cx="2971800" cy="466725"/>
          </a:xfrm>
          <a:prstGeom prst="rect">
            <a:avLst/>
          </a:prstGeom>
          <a:noFill/>
          <a:ln w="9525">
            <a:noFill/>
            <a:miter lim="800000"/>
            <a:headEnd/>
            <a:tailEnd/>
          </a:ln>
          <a:effectLst/>
        </p:spPr>
        <p:txBody>
          <a:bodyPr vert="horz" wrap="square" lIns="91423" tIns="45711" rIns="91423" bIns="45711" numCol="1" anchor="t" anchorCtr="0" compatLnSpc="1">
            <a:prstTxWarp prst="textNoShape">
              <a:avLst/>
            </a:prstTxWarp>
          </a:bodyPr>
          <a:lstStyle>
            <a:lvl1pPr algn="l" eaLnBrk="1" hangingPunct="1">
              <a:defRPr sz="1200">
                <a:latin typeface="Arial" pitchFamily="-111" charset="0"/>
                <a:ea typeface="ＭＳ Ｐゴシック" pitchFamily="-111" charset="-128"/>
                <a:cs typeface="ＭＳ Ｐゴシック" pitchFamily="-111" charset="-128"/>
              </a:defRPr>
            </a:lvl1pPr>
          </a:lstStyle>
          <a:p>
            <a:pPr>
              <a:defRPr/>
            </a:pPr>
            <a:r>
              <a:rPr lang="en-US"/>
              <a:t>The Trauma Resiliency Model</a:t>
            </a:r>
          </a:p>
        </p:txBody>
      </p:sp>
      <p:sp>
        <p:nvSpPr>
          <p:cNvPr id="124931" name="Rectangle 3">
            <a:extLst>
              <a:ext uri="{FF2B5EF4-FFF2-40B4-BE49-F238E27FC236}">
                <a16:creationId xmlns:a16="http://schemas.microsoft.com/office/drawing/2014/main" id="{936110F0-0411-7093-9C90-E584A7C9E08B}"/>
              </a:ext>
            </a:extLst>
          </p:cNvPr>
          <p:cNvSpPr>
            <a:spLocks noGrp="1" noChangeArrowheads="1"/>
          </p:cNvSpPr>
          <p:nvPr>
            <p:ph type="dt" idx="1"/>
          </p:nvPr>
        </p:nvSpPr>
        <p:spPr bwMode="auto">
          <a:xfrm>
            <a:off x="3884613" y="0"/>
            <a:ext cx="2971800" cy="466725"/>
          </a:xfrm>
          <a:prstGeom prst="rect">
            <a:avLst/>
          </a:prstGeom>
          <a:noFill/>
          <a:ln w="9525">
            <a:noFill/>
            <a:miter lim="800000"/>
            <a:headEnd/>
            <a:tailEnd/>
          </a:ln>
          <a:effectLst/>
        </p:spPr>
        <p:txBody>
          <a:bodyPr vert="horz" wrap="square" lIns="91423" tIns="45711" rIns="91423" bIns="45711" numCol="1" anchor="t" anchorCtr="0" compatLnSpc="1">
            <a:prstTxWarp prst="textNoShape">
              <a:avLst/>
            </a:prstTxWarp>
          </a:bodyPr>
          <a:lstStyle>
            <a:lvl1pPr algn="r" eaLnBrk="1" hangingPunct="1">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14340" name="Rectangle 4">
            <a:extLst>
              <a:ext uri="{FF2B5EF4-FFF2-40B4-BE49-F238E27FC236}">
                <a16:creationId xmlns:a16="http://schemas.microsoft.com/office/drawing/2014/main" id="{5B632150-678F-8554-DDBF-22EE83958236}"/>
              </a:ext>
            </a:extLst>
          </p:cNvPr>
          <p:cNvSpPr>
            <a:spLocks noGrp="1" noRot="1" noChangeAspect="1" noChangeArrowheads="1" noTextEdit="1"/>
          </p:cNvSpPr>
          <p:nvPr>
            <p:ph type="sldImg" idx="2"/>
          </p:nvPr>
        </p:nvSpPr>
        <p:spPr bwMode="auto">
          <a:xfrm>
            <a:off x="1101725" y="698500"/>
            <a:ext cx="4656138"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3" name="Rectangle 5">
            <a:extLst>
              <a:ext uri="{FF2B5EF4-FFF2-40B4-BE49-F238E27FC236}">
                <a16:creationId xmlns:a16="http://schemas.microsoft.com/office/drawing/2014/main" id="{05ED81D4-8AFA-10C9-3D0C-70CCF8F0F04F}"/>
              </a:ext>
            </a:extLst>
          </p:cNvPr>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1423" tIns="45711" rIns="91423" bIns="4571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4934" name="Rectangle 6">
            <a:extLst>
              <a:ext uri="{FF2B5EF4-FFF2-40B4-BE49-F238E27FC236}">
                <a16:creationId xmlns:a16="http://schemas.microsoft.com/office/drawing/2014/main" id="{5E0D8769-828D-584E-5359-CDB75804D5DF}"/>
              </a:ext>
            </a:extLst>
          </p:cNvPr>
          <p:cNvSpPr>
            <a:spLocks noGrp="1" noChangeArrowheads="1"/>
          </p:cNvSpPr>
          <p:nvPr>
            <p:ph type="ftr" sz="quarter" idx="4"/>
          </p:nvPr>
        </p:nvSpPr>
        <p:spPr bwMode="auto">
          <a:xfrm>
            <a:off x="0" y="8845550"/>
            <a:ext cx="2971800" cy="466725"/>
          </a:xfrm>
          <a:prstGeom prst="rect">
            <a:avLst/>
          </a:prstGeom>
          <a:noFill/>
          <a:ln w="9525">
            <a:noFill/>
            <a:miter lim="800000"/>
            <a:headEnd/>
            <a:tailEnd/>
          </a:ln>
          <a:effectLst/>
        </p:spPr>
        <p:txBody>
          <a:bodyPr vert="horz" wrap="square" lIns="91423" tIns="45711" rIns="91423" bIns="45711" numCol="1" anchor="b" anchorCtr="0" compatLnSpc="1">
            <a:prstTxWarp prst="textNoShape">
              <a:avLst/>
            </a:prstTxWarp>
          </a:bodyPr>
          <a:lstStyle>
            <a:lvl1pPr algn="l" eaLnBrk="1" hangingPunct="1">
              <a:defRPr sz="1200">
                <a:latin typeface="Arial" pitchFamily="-111" charset="0"/>
                <a:ea typeface="ＭＳ Ｐゴシック" pitchFamily="-111" charset="-128"/>
                <a:cs typeface="ＭＳ Ｐゴシック" pitchFamily="-111" charset="-128"/>
              </a:defRPr>
            </a:lvl1pPr>
          </a:lstStyle>
          <a:p>
            <a:pPr>
              <a:defRPr/>
            </a:pPr>
            <a:r>
              <a:rPr lang="en-US"/>
              <a:t>The Trauma Resource Institute</a:t>
            </a:r>
          </a:p>
        </p:txBody>
      </p:sp>
      <p:sp>
        <p:nvSpPr>
          <p:cNvPr id="124935" name="Rectangle 7">
            <a:extLst>
              <a:ext uri="{FF2B5EF4-FFF2-40B4-BE49-F238E27FC236}">
                <a16:creationId xmlns:a16="http://schemas.microsoft.com/office/drawing/2014/main" id="{E69FCB6F-5E1D-1073-3EB0-6956866AAC72}"/>
              </a:ext>
            </a:extLst>
          </p:cNvPr>
          <p:cNvSpPr>
            <a:spLocks noGrp="1" noChangeArrowheads="1"/>
          </p:cNvSpPr>
          <p:nvPr>
            <p:ph type="sldNum" sz="quarter" idx="5"/>
          </p:nvPr>
        </p:nvSpPr>
        <p:spPr bwMode="auto">
          <a:xfrm>
            <a:off x="3884613" y="8845550"/>
            <a:ext cx="2971800" cy="466725"/>
          </a:xfrm>
          <a:prstGeom prst="rect">
            <a:avLst/>
          </a:prstGeom>
          <a:noFill/>
          <a:ln w="9525">
            <a:noFill/>
            <a:miter lim="800000"/>
            <a:headEnd/>
            <a:tailEnd/>
          </a:ln>
          <a:effectLst/>
        </p:spPr>
        <p:txBody>
          <a:bodyPr vert="horz" wrap="square" lIns="91423" tIns="45711" rIns="91423" bIns="45711" numCol="1" anchor="b" anchorCtr="0" compatLnSpc="1">
            <a:prstTxWarp prst="textNoShape">
              <a:avLst/>
            </a:prstTxWarp>
          </a:bodyPr>
          <a:lstStyle>
            <a:lvl1pPr algn="r" eaLnBrk="1" hangingPunct="1">
              <a:defRPr sz="1200"/>
            </a:lvl1pPr>
          </a:lstStyle>
          <a:p>
            <a:pPr>
              <a:defRPr/>
            </a:pPr>
            <a:fld id="{6CB9B698-54BD-124F-AA4E-D26C5E0DDCC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3A62D8A8-14E1-2490-31F3-5108C603B855}"/>
              </a:ext>
            </a:extLst>
          </p:cNvPr>
          <p:cNvSpPr>
            <a:spLocks noGrp="1" noRot="1" noChangeAspect="1" noChangeArrowheads="1" noTextEdit="1"/>
          </p:cNvSpPr>
          <p:nvPr>
            <p:ph type="sldImg"/>
          </p:nvPr>
        </p:nvSpPr>
        <p:spPr>
          <a:ln/>
        </p:spPr>
      </p:sp>
      <p:sp>
        <p:nvSpPr>
          <p:cNvPr id="43010" name="Notes Placeholder 2">
            <a:extLst>
              <a:ext uri="{FF2B5EF4-FFF2-40B4-BE49-F238E27FC236}">
                <a16:creationId xmlns:a16="http://schemas.microsoft.com/office/drawing/2014/main" id="{B486395F-673A-1561-5901-372FF3DB4C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 </a:t>
            </a:r>
          </a:p>
        </p:txBody>
      </p:sp>
      <p:sp>
        <p:nvSpPr>
          <p:cNvPr id="43011" name="Header Placeholder 3">
            <a:extLst>
              <a:ext uri="{FF2B5EF4-FFF2-40B4-BE49-F238E27FC236}">
                <a16:creationId xmlns:a16="http://schemas.microsoft.com/office/drawing/2014/main" id="{71C13CED-3FAC-0CD1-3A56-E7469C98C3BA}"/>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The Trauma Resiliency Model</a:t>
            </a:r>
          </a:p>
        </p:txBody>
      </p:sp>
      <p:sp>
        <p:nvSpPr>
          <p:cNvPr id="43012" name="Footer Placeholder 4">
            <a:extLst>
              <a:ext uri="{FF2B5EF4-FFF2-40B4-BE49-F238E27FC236}">
                <a16:creationId xmlns:a16="http://schemas.microsoft.com/office/drawing/2014/main" id="{343D8034-5F70-A33F-FEF9-2006F06B7A2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The Trauma Resource Institute</a:t>
            </a:r>
          </a:p>
        </p:txBody>
      </p:sp>
      <p:sp>
        <p:nvSpPr>
          <p:cNvPr id="43013" name="Slide Number Placeholder 5">
            <a:extLst>
              <a:ext uri="{FF2B5EF4-FFF2-40B4-BE49-F238E27FC236}">
                <a16:creationId xmlns:a16="http://schemas.microsoft.com/office/drawing/2014/main" id="{7D05FF01-7D95-578D-FAF4-045A91CCE9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4E4C4B6-EECC-1D4F-B477-341C94EC72A9}" type="slidenum">
              <a:rPr lang="en-US" altLang="en-US" sz="1200" smtClean="0"/>
              <a:pPr/>
              <a:t>11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683BB082-566E-D12D-8B21-7A1134764AD5}"/>
              </a:ext>
            </a:extLst>
          </p:cNvPr>
          <p:cNvSpPr>
            <a:spLocks noGrp="1" noRot="1" noChangeAspect="1" noChangeArrowheads="1" noTextEdit="1"/>
          </p:cNvSpPr>
          <p:nvPr>
            <p:ph type="sldImg"/>
          </p:nvPr>
        </p:nvSpPr>
        <p:spPr>
          <a:ln/>
        </p:spPr>
      </p:sp>
      <p:sp>
        <p:nvSpPr>
          <p:cNvPr id="58370" name="Notes Placeholder 2">
            <a:extLst>
              <a:ext uri="{FF2B5EF4-FFF2-40B4-BE49-F238E27FC236}">
                <a16:creationId xmlns:a16="http://schemas.microsoft.com/office/drawing/2014/main" id="{4C787621-DC1B-3944-250D-C93978B25A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Siegel’s Hand brain</a:t>
            </a:r>
          </a:p>
        </p:txBody>
      </p:sp>
      <p:sp>
        <p:nvSpPr>
          <p:cNvPr id="58371" name="Slide Number Placeholder 3">
            <a:extLst>
              <a:ext uri="{FF2B5EF4-FFF2-40B4-BE49-F238E27FC236}">
                <a16:creationId xmlns:a16="http://schemas.microsoft.com/office/drawing/2014/main" id="{4FDA38B4-8A26-0F3A-16D9-907FE8867F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A695763-E4D1-FA43-9700-9D2B507B3214}" type="slidenum">
              <a:rPr lang="en-US" altLang="en-US" sz="1200" smtClean="0"/>
              <a:pPr/>
              <a:t>12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0B0DFE2C-212C-96C6-73D7-5B9A66BE5F37}"/>
              </a:ext>
            </a:extLst>
          </p:cNvPr>
          <p:cNvSpPr>
            <a:spLocks noGrp="1" noRot="1" noChangeAspect="1" noChangeArrowheads="1" noTextEdit="1"/>
          </p:cNvSpPr>
          <p:nvPr>
            <p:ph type="sldImg"/>
          </p:nvPr>
        </p:nvSpPr>
        <p:spPr>
          <a:ln/>
        </p:spPr>
      </p:sp>
      <p:sp>
        <p:nvSpPr>
          <p:cNvPr id="45058" name="Notes Placeholder 2">
            <a:extLst>
              <a:ext uri="{FF2B5EF4-FFF2-40B4-BE49-F238E27FC236}">
                <a16:creationId xmlns:a16="http://schemas.microsoft.com/office/drawing/2014/main" id="{7F22D38B-2261-B0EB-53A5-C197DB2D69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5059" name="Header Placeholder 3">
            <a:extLst>
              <a:ext uri="{FF2B5EF4-FFF2-40B4-BE49-F238E27FC236}">
                <a16:creationId xmlns:a16="http://schemas.microsoft.com/office/drawing/2014/main" id="{B4D6A507-B92C-0A84-113A-62D3BAE2D2D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The Trauma Resiliency Model</a:t>
            </a:r>
          </a:p>
        </p:txBody>
      </p:sp>
      <p:sp>
        <p:nvSpPr>
          <p:cNvPr id="45060" name="Footer Placeholder 4">
            <a:extLst>
              <a:ext uri="{FF2B5EF4-FFF2-40B4-BE49-F238E27FC236}">
                <a16:creationId xmlns:a16="http://schemas.microsoft.com/office/drawing/2014/main" id="{6C89CDC6-ABE8-A738-B0AB-3F2DF5D1734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The Trauma Resource Institute</a:t>
            </a:r>
          </a:p>
        </p:txBody>
      </p:sp>
      <p:sp>
        <p:nvSpPr>
          <p:cNvPr id="45061" name="Slide Number Placeholder 5">
            <a:extLst>
              <a:ext uri="{FF2B5EF4-FFF2-40B4-BE49-F238E27FC236}">
                <a16:creationId xmlns:a16="http://schemas.microsoft.com/office/drawing/2014/main" id="{3A3E571A-ACE2-C3FD-4A69-ECF587EBE4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8FDB496-7E67-3546-8F45-68353EC20ED6}" type="slidenum">
              <a:rPr lang="en-US" altLang="en-US" sz="1200" smtClean="0"/>
              <a:pPr/>
              <a:t>13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B1169B45-1D25-2713-4D88-FC2933688F0E}"/>
              </a:ext>
            </a:extLst>
          </p:cNvPr>
          <p:cNvSpPr>
            <a:spLocks noGrp="1" noRot="1" noChangeAspect="1" noChangeArrowheads="1" noTextEdit="1"/>
          </p:cNvSpPr>
          <p:nvPr>
            <p:ph type="sldImg"/>
          </p:nvPr>
        </p:nvSpPr>
        <p:spPr>
          <a:ln/>
        </p:spPr>
      </p:sp>
      <p:sp>
        <p:nvSpPr>
          <p:cNvPr id="55298" name="Notes Placeholder 2">
            <a:extLst>
              <a:ext uri="{FF2B5EF4-FFF2-40B4-BE49-F238E27FC236}">
                <a16:creationId xmlns:a16="http://schemas.microsoft.com/office/drawing/2014/main" id="{0AB419E3-A40F-B882-4B86-63D4DDF3EB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5299" name="Slide Number Placeholder 3">
            <a:extLst>
              <a:ext uri="{FF2B5EF4-FFF2-40B4-BE49-F238E27FC236}">
                <a16:creationId xmlns:a16="http://schemas.microsoft.com/office/drawing/2014/main" id="{60E71460-7AF9-B595-B5BC-5F213AF02A1E}"/>
              </a:ext>
            </a:extLst>
          </p:cNvPr>
          <p:cNvSpPr>
            <a:spLocks noGrp="1"/>
          </p:cNvSpPr>
          <p:nvPr>
            <p:ph type="sldNum" sz="quarter" idx="5"/>
          </p:nvPr>
        </p:nvSpPr>
        <p:spPr>
          <a:xfrm>
            <a:off x="3884613" y="8782050"/>
            <a:ext cx="2971800" cy="461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5DBC99-0510-E34F-BCEC-61ED27019FEA}" type="slidenum">
              <a:rPr lang="en-US" altLang="en-US" sz="1200" smtClean="0">
                <a:sym typeface="Arial" panose="020B0604020202020204" pitchFamily="34" charset="0"/>
              </a:rPr>
              <a:pPr/>
              <a:t>18</a:t>
            </a:fld>
            <a:endParaRPr lang="en-US" altLang="en-US" sz="1200">
              <a:sym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1788B59E-7039-6F24-F64A-490573251CCA}"/>
              </a:ext>
            </a:extLst>
          </p:cNvPr>
          <p:cNvSpPr>
            <a:spLocks noGrp="1" noRot="1" noChangeAspect="1" noChangeArrowheads="1" noTextEdit="1"/>
          </p:cNvSpPr>
          <p:nvPr>
            <p:ph type="sldImg"/>
          </p:nvPr>
        </p:nvSpPr>
        <p:spPr>
          <a:ln/>
        </p:spPr>
      </p:sp>
      <p:sp>
        <p:nvSpPr>
          <p:cNvPr id="34818" name="Notes Placeholder 2">
            <a:extLst>
              <a:ext uri="{FF2B5EF4-FFF2-40B4-BE49-F238E27FC236}">
                <a16:creationId xmlns:a16="http://schemas.microsoft.com/office/drawing/2014/main" id="{973495F2-2973-2EEE-5FC8-8EA55883B5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 </a:t>
            </a:r>
          </a:p>
        </p:txBody>
      </p:sp>
      <p:sp>
        <p:nvSpPr>
          <p:cNvPr id="34819" name="Header Placeholder 3">
            <a:extLst>
              <a:ext uri="{FF2B5EF4-FFF2-40B4-BE49-F238E27FC236}">
                <a16:creationId xmlns:a16="http://schemas.microsoft.com/office/drawing/2014/main" id="{D4334739-6785-76EA-F784-11A5ECDE3AF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The Trauma Resiliency Model</a:t>
            </a:r>
          </a:p>
        </p:txBody>
      </p:sp>
      <p:sp>
        <p:nvSpPr>
          <p:cNvPr id="34820" name="Footer Placeholder 4">
            <a:extLst>
              <a:ext uri="{FF2B5EF4-FFF2-40B4-BE49-F238E27FC236}">
                <a16:creationId xmlns:a16="http://schemas.microsoft.com/office/drawing/2014/main" id="{61BC116A-CE95-227B-4917-F2B7415764D5}"/>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The Trauma Resource Institute</a:t>
            </a:r>
          </a:p>
        </p:txBody>
      </p:sp>
      <p:sp>
        <p:nvSpPr>
          <p:cNvPr id="34821" name="Slide Number Placeholder 5">
            <a:extLst>
              <a:ext uri="{FF2B5EF4-FFF2-40B4-BE49-F238E27FC236}">
                <a16:creationId xmlns:a16="http://schemas.microsoft.com/office/drawing/2014/main" id="{020BF41D-75B5-84A1-E4B4-79CF6BEA0D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475038-6300-6340-A5EE-F8EEC69765A4}" type="slidenum">
              <a:rPr lang="en-US" altLang="en-US" sz="1200" smtClean="0"/>
              <a:pPr/>
              <a:t>20</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7C55006C-B0FA-E98F-AEBB-8D49FFC463E1}"/>
              </a:ext>
            </a:extLst>
          </p:cNvPr>
          <p:cNvSpPr>
            <a:spLocks noChangeArrowheads="1"/>
          </p:cNvSpPr>
          <p:nvPr userDrawn="1"/>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8575" cap="flat" cmpd="sng">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Line 7">
            <a:extLst>
              <a:ext uri="{FF2B5EF4-FFF2-40B4-BE49-F238E27FC236}">
                <a16:creationId xmlns:a16="http://schemas.microsoft.com/office/drawing/2014/main" id="{7F0CB728-93A2-48C8-56CB-84DF14B56AC2}"/>
              </a:ext>
            </a:extLst>
          </p:cNvPr>
          <p:cNvSpPr>
            <a:spLocks noChangeShapeType="1"/>
          </p:cNvSpPr>
          <p:nvPr userDrawn="1"/>
        </p:nvSpPr>
        <p:spPr bwMode="auto">
          <a:xfrm>
            <a:off x="1981200" y="3962400"/>
            <a:ext cx="65119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Rectangle 8">
            <a:extLst>
              <a:ext uri="{FF2B5EF4-FFF2-40B4-BE49-F238E27FC236}">
                <a16:creationId xmlns:a16="http://schemas.microsoft.com/office/drawing/2014/main" id="{A9D76B12-1883-EA7D-9891-F58B4AA19425}"/>
              </a:ext>
            </a:extLst>
          </p:cNvPr>
          <p:cNvSpPr>
            <a:spLocks noGrp="1" noChangeArrowheads="1"/>
          </p:cNvSpPr>
          <p:nvPr>
            <p:ph type="dt" sz="half" idx="10"/>
          </p:nvPr>
        </p:nvSpPr>
        <p:spPr/>
        <p:txBody>
          <a:bodyPr/>
          <a:lstStyle>
            <a:lvl1pPr>
              <a:defRPr/>
            </a:lvl1pPr>
          </a:lstStyle>
          <a:p>
            <a:pPr>
              <a:defRPr/>
            </a:pPr>
            <a:r>
              <a:rPr lang="en-US"/>
              <a:t>Slides by Leitch &amp; Sutton 2012(c)</a:t>
            </a:r>
          </a:p>
        </p:txBody>
      </p:sp>
      <p:sp>
        <p:nvSpPr>
          <p:cNvPr id="5" name="Rectangle 9">
            <a:extLst>
              <a:ext uri="{FF2B5EF4-FFF2-40B4-BE49-F238E27FC236}">
                <a16:creationId xmlns:a16="http://schemas.microsoft.com/office/drawing/2014/main" id="{4E938464-5641-D51C-8CB2-A6BAA4C24609}"/>
              </a:ext>
            </a:extLst>
          </p:cNvPr>
          <p:cNvSpPr>
            <a:spLocks noGrp="1" noChangeArrowheads="1"/>
          </p:cNvSpPr>
          <p:nvPr>
            <p:ph type="ftr" sz="quarter" idx="11"/>
          </p:nvPr>
        </p:nvSpPr>
        <p:spPr>
          <a:xfrm>
            <a:off x="5181600" y="5867400"/>
            <a:ext cx="3581400" cy="457200"/>
          </a:xfrm>
        </p:spPr>
        <p:txBody>
          <a:bodyPr/>
          <a:lstStyle>
            <a:lvl1pPr>
              <a:defRPr>
                <a:ea typeface="Arial" pitchFamily="-111" charset="0"/>
                <a:cs typeface="Arial" pitchFamily="-111" charset="0"/>
              </a:defRPr>
            </a:lvl1pPr>
          </a:lstStyle>
          <a:p>
            <a:pPr>
              <a:defRPr/>
            </a:pPr>
            <a:r>
              <a:rPr lang="en-US"/>
              <a:t>for use with permission only   TGW 2012</a:t>
            </a:r>
          </a:p>
        </p:txBody>
      </p:sp>
      <p:sp>
        <p:nvSpPr>
          <p:cNvPr id="6" name="Rectangle 10">
            <a:extLst>
              <a:ext uri="{FF2B5EF4-FFF2-40B4-BE49-F238E27FC236}">
                <a16:creationId xmlns:a16="http://schemas.microsoft.com/office/drawing/2014/main" id="{9F406B10-D281-CF77-B0AD-A82AAC7CEDCB}"/>
              </a:ext>
            </a:extLst>
          </p:cNvPr>
          <p:cNvSpPr>
            <a:spLocks noGrp="1" noChangeArrowheads="1"/>
          </p:cNvSpPr>
          <p:nvPr>
            <p:ph type="sldNum" sz="quarter" idx="12"/>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3BB6B2C-1C53-604F-8082-FEADB3830BAB}" type="slidenum">
              <a:rPr lang="en-US" altLang="en-US"/>
              <a:pPr>
                <a:defRPr/>
              </a:pPr>
              <a:t>‹#›</a:t>
            </a:fld>
            <a:endParaRPr lang="en-US" altLang="en-US"/>
          </a:p>
        </p:txBody>
      </p:sp>
    </p:spTree>
    <p:extLst>
      <p:ext uri="{BB962C8B-B14F-4D97-AF65-F5344CB8AC3E}">
        <p14:creationId xmlns:p14="http://schemas.microsoft.com/office/powerpoint/2010/main" val="324927253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802FCAFE-1981-3754-D03A-2024AB4FE520}"/>
              </a:ext>
            </a:extLst>
          </p:cNvPr>
          <p:cNvSpPr>
            <a:spLocks noGrp="1" noChangeArrowheads="1"/>
          </p:cNvSpPr>
          <p:nvPr>
            <p:ph type="dt" sz="half" idx="10"/>
          </p:nvPr>
        </p:nvSpPr>
        <p:spPr>
          <a:ln/>
        </p:spPr>
        <p:txBody>
          <a:bodyPr/>
          <a:lstStyle>
            <a:lvl1pPr>
              <a:defRPr/>
            </a:lvl1pPr>
          </a:lstStyle>
          <a:p>
            <a:pPr>
              <a:defRPr/>
            </a:pPr>
            <a:r>
              <a:rPr lang="en-US"/>
              <a:t>Slides by Leitch &amp; Sutton 2012(c)</a:t>
            </a:r>
          </a:p>
        </p:txBody>
      </p:sp>
      <p:sp>
        <p:nvSpPr>
          <p:cNvPr id="5" name="Rectangle 12">
            <a:extLst>
              <a:ext uri="{FF2B5EF4-FFF2-40B4-BE49-F238E27FC236}">
                <a16:creationId xmlns:a16="http://schemas.microsoft.com/office/drawing/2014/main" id="{771DC53F-E8D1-D403-33F6-24337BA5A007}"/>
              </a:ext>
            </a:extLst>
          </p:cNvPr>
          <p:cNvSpPr>
            <a:spLocks noGrp="1" noChangeArrowheads="1"/>
          </p:cNvSpPr>
          <p:nvPr>
            <p:ph type="ftr" sz="quarter" idx="11"/>
          </p:nvPr>
        </p:nvSpPr>
        <p:spPr>
          <a:ln/>
        </p:spPr>
        <p:txBody>
          <a:bodyPr/>
          <a:lstStyle>
            <a:lvl1pPr>
              <a:defRPr/>
            </a:lvl1pPr>
          </a:lstStyle>
          <a:p>
            <a:pPr>
              <a:defRPr/>
            </a:pPr>
            <a:r>
              <a:rPr lang="en-US"/>
              <a:t>for use with permission only   TGW 2012</a:t>
            </a:r>
          </a:p>
        </p:txBody>
      </p:sp>
    </p:spTree>
    <p:extLst>
      <p:ext uri="{BB962C8B-B14F-4D97-AF65-F5344CB8AC3E}">
        <p14:creationId xmlns:p14="http://schemas.microsoft.com/office/powerpoint/2010/main" val="124229531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86CBB003-43FE-77D6-B376-D43172C0F07B}"/>
              </a:ext>
            </a:extLst>
          </p:cNvPr>
          <p:cNvSpPr>
            <a:spLocks noGrp="1" noChangeArrowheads="1"/>
          </p:cNvSpPr>
          <p:nvPr>
            <p:ph type="dt" sz="half" idx="10"/>
          </p:nvPr>
        </p:nvSpPr>
        <p:spPr>
          <a:ln/>
        </p:spPr>
        <p:txBody>
          <a:bodyPr/>
          <a:lstStyle>
            <a:lvl1pPr>
              <a:defRPr/>
            </a:lvl1pPr>
          </a:lstStyle>
          <a:p>
            <a:pPr>
              <a:defRPr/>
            </a:pPr>
            <a:r>
              <a:rPr lang="en-US"/>
              <a:t>Slides by Leitch &amp; Sutton 2012(c)</a:t>
            </a:r>
          </a:p>
        </p:txBody>
      </p:sp>
      <p:sp>
        <p:nvSpPr>
          <p:cNvPr id="5" name="Rectangle 12">
            <a:extLst>
              <a:ext uri="{FF2B5EF4-FFF2-40B4-BE49-F238E27FC236}">
                <a16:creationId xmlns:a16="http://schemas.microsoft.com/office/drawing/2014/main" id="{F6591B3A-E5F3-5C5E-0C8E-E750AF2B88CC}"/>
              </a:ext>
            </a:extLst>
          </p:cNvPr>
          <p:cNvSpPr>
            <a:spLocks noGrp="1" noChangeArrowheads="1"/>
          </p:cNvSpPr>
          <p:nvPr>
            <p:ph type="ftr" sz="quarter" idx="11"/>
          </p:nvPr>
        </p:nvSpPr>
        <p:spPr>
          <a:ln/>
        </p:spPr>
        <p:txBody>
          <a:bodyPr/>
          <a:lstStyle>
            <a:lvl1pPr>
              <a:defRPr/>
            </a:lvl1pPr>
          </a:lstStyle>
          <a:p>
            <a:pPr>
              <a:defRPr/>
            </a:pPr>
            <a:r>
              <a:rPr lang="en-US"/>
              <a:t>for use with permission only   TGW 2012</a:t>
            </a:r>
          </a:p>
        </p:txBody>
      </p:sp>
    </p:spTree>
    <p:extLst>
      <p:ext uri="{BB962C8B-B14F-4D97-AF65-F5344CB8AC3E}">
        <p14:creationId xmlns:p14="http://schemas.microsoft.com/office/powerpoint/2010/main" val="3306509074"/>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a:prstGeom prst="rect">
            <a:avLst/>
          </a:prstGeom>
        </p:spPr>
        <p:txBody>
          <a:bodyPr/>
          <a:lstStyle/>
          <a:p>
            <a:pPr lvl="0"/>
            <a:endParaRPr lang="en-US" noProof="0"/>
          </a:p>
        </p:txBody>
      </p:sp>
      <p:sp>
        <p:nvSpPr>
          <p:cNvPr id="5" name="Rectangle 11">
            <a:extLst>
              <a:ext uri="{FF2B5EF4-FFF2-40B4-BE49-F238E27FC236}">
                <a16:creationId xmlns:a16="http://schemas.microsoft.com/office/drawing/2014/main" id="{1D4A78E0-A5D6-BF79-E250-BA1D73693EE1}"/>
              </a:ext>
            </a:extLst>
          </p:cNvPr>
          <p:cNvSpPr>
            <a:spLocks noGrp="1" noChangeArrowheads="1"/>
          </p:cNvSpPr>
          <p:nvPr>
            <p:ph type="dt" sz="half" idx="10"/>
          </p:nvPr>
        </p:nvSpPr>
        <p:spPr>
          <a:xfrm>
            <a:off x="457200" y="6019800"/>
            <a:ext cx="4038600" cy="457200"/>
          </a:xfrm>
        </p:spPr>
        <p:txBody>
          <a:bodyPr anchor="t"/>
          <a:lstStyle>
            <a:lvl1pPr>
              <a:defRPr/>
            </a:lvl1pPr>
          </a:lstStyle>
          <a:p>
            <a:pPr>
              <a:defRPr/>
            </a:pPr>
            <a:r>
              <a:rPr lang="en-US"/>
              <a:t>Threshold GlobalWorks (c)2012</a:t>
            </a:r>
          </a:p>
        </p:txBody>
      </p:sp>
      <p:sp>
        <p:nvSpPr>
          <p:cNvPr id="6" name="Rectangle 12">
            <a:extLst>
              <a:ext uri="{FF2B5EF4-FFF2-40B4-BE49-F238E27FC236}">
                <a16:creationId xmlns:a16="http://schemas.microsoft.com/office/drawing/2014/main" id="{BAB1BAB6-D92F-6225-53A4-F90E9F4CF1A1}"/>
              </a:ext>
            </a:extLst>
          </p:cNvPr>
          <p:cNvSpPr>
            <a:spLocks noGrp="1" noChangeArrowheads="1"/>
          </p:cNvSpPr>
          <p:nvPr>
            <p:ph type="ftr" sz="quarter" idx="11"/>
          </p:nvPr>
        </p:nvSpPr>
        <p:spPr>
          <a:xfrm>
            <a:off x="5410200" y="6019800"/>
            <a:ext cx="3276600" cy="457200"/>
          </a:xfrm>
        </p:spPr>
        <p:txBody>
          <a:bodyPr anchor="t"/>
          <a:lstStyle>
            <a:lvl1pPr>
              <a:defRPr/>
            </a:lvl1pPr>
          </a:lstStyle>
          <a:p>
            <a:pPr>
              <a:defRPr/>
            </a:pPr>
            <a:r>
              <a:rPr lang="en-US"/>
              <a:t>Threshold GlobalWorks (c) 2015</a:t>
            </a:r>
          </a:p>
        </p:txBody>
      </p:sp>
      <p:sp>
        <p:nvSpPr>
          <p:cNvPr id="7" name="Rectangle 13">
            <a:extLst>
              <a:ext uri="{FF2B5EF4-FFF2-40B4-BE49-F238E27FC236}">
                <a16:creationId xmlns:a16="http://schemas.microsoft.com/office/drawing/2014/main" id="{25CA4071-7F73-F266-F581-B1F4F2AE7C4C}"/>
              </a:ext>
            </a:extLst>
          </p:cNvPr>
          <p:cNvSpPr>
            <a:spLocks noGrp="1" noChangeArrowheads="1"/>
          </p:cNvSpPr>
          <p:nvPr>
            <p:ph type="sldNum" sz="quarter" idx="12"/>
          </p:nvPr>
        </p:nvSpPr>
        <p:spPr>
          <a:xfrm>
            <a:off x="7010400" y="6381750"/>
            <a:ext cx="2133600" cy="476250"/>
          </a:xfrm>
        </p:spPr>
        <p:txBody>
          <a:bodyPr anchor="t"/>
          <a:lstStyle>
            <a:lvl1pPr>
              <a:defRPr sz="1800"/>
            </a:lvl1pPr>
          </a:lstStyle>
          <a:p>
            <a:fld id="{000CA260-1423-8C47-B01A-258CF8BDE8E0}" type="slidenum">
              <a:rPr lang="en-US" altLang="en-US"/>
              <a:pPr/>
              <a:t>‹#›</a:t>
            </a:fld>
            <a:endParaRPr lang="en-US" altLang="en-US"/>
          </a:p>
        </p:txBody>
      </p:sp>
    </p:spTree>
    <p:extLst>
      <p:ext uri="{BB962C8B-B14F-4D97-AF65-F5344CB8AC3E}">
        <p14:creationId xmlns:p14="http://schemas.microsoft.com/office/powerpoint/2010/main" val="3196158324"/>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C5CC100F-4073-57EE-645C-4AF49546A23E}"/>
              </a:ext>
            </a:extLst>
          </p:cNvPr>
          <p:cNvSpPr>
            <a:spLocks noGrp="1" noChangeArrowheads="1"/>
          </p:cNvSpPr>
          <p:nvPr>
            <p:ph type="dt" sz="half" idx="10"/>
          </p:nvPr>
        </p:nvSpPr>
        <p:spPr>
          <a:ln/>
        </p:spPr>
        <p:txBody>
          <a:bodyPr/>
          <a:lstStyle>
            <a:lvl1pPr>
              <a:defRPr/>
            </a:lvl1pPr>
          </a:lstStyle>
          <a:p>
            <a:pPr>
              <a:defRPr/>
            </a:pPr>
            <a:r>
              <a:rPr lang="en-US"/>
              <a:t>Slides by Leitch &amp; Sutton 2012(c)</a:t>
            </a:r>
          </a:p>
        </p:txBody>
      </p:sp>
      <p:sp>
        <p:nvSpPr>
          <p:cNvPr id="5" name="Rectangle 12">
            <a:extLst>
              <a:ext uri="{FF2B5EF4-FFF2-40B4-BE49-F238E27FC236}">
                <a16:creationId xmlns:a16="http://schemas.microsoft.com/office/drawing/2014/main" id="{000E896D-549D-1C04-0E96-15F9A664B105}"/>
              </a:ext>
            </a:extLst>
          </p:cNvPr>
          <p:cNvSpPr>
            <a:spLocks noGrp="1" noChangeArrowheads="1"/>
          </p:cNvSpPr>
          <p:nvPr>
            <p:ph type="ftr" sz="quarter" idx="11"/>
          </p:nvPr>
        </p:nvSpPr>
        <p:spPr>
          <a:ln/>
        </p:spPr>
        <p:txBody>
          <a:bodyPr/>
          <a:lstStyle>
            <a:lvl1pPr>
              <a:defRPr/>
            </a:lvl1pPr>
          </a:lstStyle>
          <a:p>
            <a:pPr>
              <a:defRPr/>
            </a:pPr>
            <a:r>
              <a:rPr lang="en-US"/>
              <a:t>for use with permission only   TGW 2012</a:t>
            </a:r>
          </a:p>
        </p:txBody>
      </p:sp>
    </p:spTree>
    <p:extLst>
      <p:ext uri="{BB962C8B-B14F-4D97-AF65-F5344CB8AC3E}">
        <p14:creationId xmlns:p14="http://schemas.microsoft.com/office/powerpoint/2010/main" val="368482920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FF2646AC-2869-9127-BF3F-5E8061059AA4}"/>
              </a:ext>
            </a:extLst>
          </p:cNvPr>
          <p:cNvSpPr>
            <a:spLocks noGrp="1" noChangeArrowheads="1"/>
          </p:cNvSpPr>
          <p:nvPr>
            <p:ph type="dt" sz="half" idx="10"/>
          </p:nvPr>
        </p:nvSpPr>
        <p:spPr>
          <a:ln/>
        </p:spPr>
        <p:txBody>
          <a:bodyPr/>
          <a:lstStyle>
            <a:lvl1pPr>
              <a:defRPr/>
            </a:lvl1pPr>
          </a:lstStyle>
          <a:p>
            <a:pPr>
              <a:defRPr/>
            </a:pPr>
            <a:r>
              <a:rPr lang="en-US"/>
              <a:t>Slides by Leitch &amp; Sutton 2012(c)</a:t>
            </a:r>
          </a:p>
        </p:txBody>
      </p:sp>
      <p:sp>
        <p:nvSpPr>
          <p:cNvPr id="5" name="Rectangle 12">
            <a:extLst>
              <a:ext uri="{FF2B5EF4-FFF2-40B4-BE49-F238E27FC236}">
                <a16:creationId xmlns:a16="http://schemas.microsoft.com/office/drawing/2014/main" id="{42FB8A84-A3B1-5B5A-D093-323414D382D6}"/>
              </a:ext>
            </a:extLst>
          </p:cNvPr>
          <p:cNvSpPr>
            <a:spLocks noGrp="1" noChangeArrowheads="1"/>
          </p:cNvSpPr>
          <p:nvPr>
            <p:ph type="ftr" sz="quarter" idx="11"/>
          </p:nvPr>
        </p:nvSpPr>
        <p:spPr>
          <a:ln/>
        </p:spPr>
        <p:txBody>
          <a:bodyPr/>
          <a:lstStyle>
            <a:lvl1pPr>
              <a:defRPr/>
            </a:lvl1pPr>
          </a:lstStyle>
          <a:p>
            <a:pPr>
              <a:defRPr/>
            </a:pPr>
            <a:r>
              <a:rPr lang="en-US"/>
              <a:t>for use with permission only   TGW 2012</a:t>
            </a:r>
          </a:p>
        </p:txBody>
      </p:sp>
    </p:spTree>
    <p:extLst>
      <p:ext uri="{BB962C8B-B14F-4D97-AF65-F5344CB8AC3E}">
        <p14:creationId xmlns:p14="http://schemas.microsoft.com/office/powerpoint/2010/main" val="3671582533"/>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F1696F51-9887-F198-F630-22C5983548AE}"/>
              </a:ext>
            </a:extLst>
          </p:cNvPr>
          <p:cNvSpPr>
            <a:spLocks noGrp="1" noChangeArrowheads="1"/>
          </p:cNvSpPr>
          <p:nvPr>
            <p:ph type="dt" sz="half" idx="10"/>
          </p:nvPr>
        </p:nvSpPr>
        <p:spPr>
          <a:ln/>
        </p:spPr>
        <p:txBody>
          <a:bodyPr/>
          <a:lstStyle>
            <a:lvl1pPr>
              <a:defRPr/>
            </a:lvl1pPr>
          </a:lstStyle>
          <a:p>
            <a:pPr>
              <a:defRPr/>
            </a:pPr>
            <a:r>
              <a:rPr lang="en-US"/>
              <a:t>Slides by Leitch &amp; Sutton 2012(c)</a:t>
            </a:r>
          </a:p>
        </p:txBody>
      </p:sp>
      <p:sp>
        <p:nvSpPr>
          <p:cNvPr id="6" name="Rectangle 12">
            <a:extLst>
              <a:ext uri="{FF2B5EF4-FFF2-40B4-BE49-F238E27FC236}">
                <a16:creationId xmlns:a16="http://schemas.microsoft.com/office/drawing/2014/main" id="{2CCEE293-4A73-3B96-D381-7B88803340AD}"/>
              </a:ext>
            </a:extLst>
          </p:cNvPr>
          <p:cNvSpPr>
            <a:spLocks noGrp="1" noChangeArrowheads="1"/>
          </p:cNvSpPr>
          <p:nvPr>
            <p:ph type="ftr" sz="quarter" idx="11"/>
          </p:nvPr>
        </p:nvSpPr>
        <p:spPr>
          <a:ln/>
        </p:spPr>
        <p:txBody>
          <a:bodyPr/>
          <a:lstStyle>
            <a:lvl1pPr>
              <a:defRPr/>
            </a:lvl1pPr>
          </a:lstStyle>
          <a:p>
            <a:pPr>
              <a:defRPr/>
            </a:pPr>
            <a:r>
              <a:rPr lang="en-US"/>
              <a:t>for use with permission only   TGW 2012</a:t>
            </a:r>
          </a:p>
        </p:txBody>
      </p:sp>
    </p:spTree>
    <p:extLst>
      <p:ext uri="{BB962C8B-B14F-4D97-AF65-F5344CB8AC3E}">
        <p14:creationId xmlns:p14="http://schemas.microsoft.com/office/powerpoint/2010/main" val="385744404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38031CE8-0373-D8ED-0A62-9D05F03ED877}"/>
              </a:ext>
            </a:extLst>
          </p:cNvPr>
          <p:cNvSpPr>
            <a:spLocks noGrp="1" noChangeArrowheads="1"/>
          </p:cNvSpPr>
          <p:nvPr>
            <p:ph type="dt" sz="half" idx="10"/>
          </p:nvPr>
        </p:nvSpPr>
        <p:spPr>
          <a:ln/>
        </p:spPr>
        <p:txBody>
          <a:bodyPr/>
          <a:lstStyle>
            <a:lvl1pPr>
              <a:defRPr/>
            </a:lvl1pPr>
          </a:lstStyle>
          <a:p>
            <a:pPr>
              <a:defRPr/>
            </a:pPr>
            <a:r>
              <a:rPr lang="en-US"/>
              <a:t>Slides by Leitch &amp; Sutton 2012(c)</a:t>
            </a:r>
          </a:p>
        </p:txBody>
      </p:sp>
      <p:sp>
        <p:nvSpPr>
          <p:cNvPr id="8" name="Rectangle 12">
            <a:extLst>
              <a:ext uri="{FF2B5EF4-FFF2-40B4-BE49-F238E27FC236}">
                <a16:creationId xmlns:a16="http://schemas.microsoft.com/office/drawing/2014/main" id="{DAFF310C-427E-016B-20A3-F9A8802229F3}"/>
              </a:ext>
            </a:extLst>
          </p:cNvPr>
          <p:cNvSpPr>
            <a:spLocks noGrp="1" noChangeArrowheads="1"/>
          </p:cNvSpPr>
          <p:nvPr>
            <p:ph type="ftr" sz="quarter" idx="11"/>
          </p:nvPr>
        </p:nvSpPr>
        <p:spPr>
          <a:ln/>
        </p:spPr>
        <p:txBody>
          <a:bodyPr/>
          <a:lstStyle>
            <a:lvl1pPr>
              <a:defRPr/>
            </a:lvl1pPr>
          </a:lstStyle>
          <a:p>
            <a:pPr>
              <a:defRPr/>
            </a:pPr>
            <a:r>
              <a:rPr lang="en-US"/>
              <a:t>for use with permission only   TGW 2012</a:t>
            </a:r>
          </a:p>
        </p:txBody>
      </p:sp>
    </p:spTree>
    <p:extLst>
      <p:ext uri="{BB962C8B-B14F-4D97-AF65-F5344CB8AC3E}">
        <p14:creationId xmlns:p14="http://schemas.microsoft.com/office/powerpoint/2010/main" val="154977356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11">
            <a:extLst>
              <a:ext uri="{FF2B5EF4-FFF2-40B4-BE49-F238E27FC236}">
                <a16:creationId xmlns:a16="http://schemas.microsoft.com/office/drawing/2014/main" id="{C9275AF7-F690-670C-2FA9-77FF3D16DAE2}"/>
              </a:ext>
            </a:extLst>
          </p:cNvPr>
          <p:cNvSpPr>
            <a:spLocks noGrp="1" noChangeArrowheads="1"/>
          </p:cNvSpPr>
          <p:nvPr>
            <p:ph type="dt" sz="half" idx="10"/>
          </p:nvPr>
        </p:nvSpPr>
        <p:spPr>
          <a:ln/>
        </p:spPr>
        <p:txBody>
          <a:bodyPr/>
          <a:lstStyle>
            <a:lvl1pPr>
              <a:defRPr/>
            </a:lvl1pPr>
          </a:lstStyle>
          <a:p>
            <a:pPr>
              <a:defRPr/>
            </a:pPr>
            <a:r>
              <a:rPr lang="en-US"/>
              <a:t>Slides by Leitch &amp; Sutton 2012(c)</a:t>
            </a:r>
          </a:p>
        </p:txBody>
      </p:sp>
      <p:sp>
        <p:nvSpPr>
          <p:cNvPr id="4" name="Rectangle 12">
            <a:extLst>
              <a:ext uri="{FF2B5EF4-FFF2-40B4-BE49-F238E27FC236}">
                <a16:creationId xmlns:a16="http://schemas.microsoft.com/office/drawing/2014/main" id="{97A010A7-F88A-0FC9-7280-920FC491A0F6}"/>
              </a:ext>
            </a:extLst>
          </p:cNvPr>
          <p:cNvSpPr>
            <a:spLocks noGrp="1" noChangeArrowheads="1"/>
          </p:cNvSpPr>
          <p:nvPr>
            <p:ph type="ftr" sz="quarter" idx="11"/>
          </p:nvPr>
        </p:nvSpPr>
        <p:spPr>
          <a:ln/>
        </p:spPr>
        <p:txBody>
          <a:bodyPr/>
          <a:lstStyle>
            <a:lvl1pPr>
              <a:defRPr/>
            </a:lvl1pPr>
          </a:lstStyle>
          <a:p>
            <a:pPr>
              <a:defRPr/>
            </a:pPr>
            <a:r>
              <a:rPr lang="en-US"/>
              <a:t>for use with permission only   TGW 2012</a:t>
            </a:r>
          </a:p>
        </p:txBody>
      </p:sp>
    </p:spTree>
    <p:extLst>
      <p:ext uri="{BB962C8B-B14F-4D97-AF65-F5344CB8AC3E}">
        <p14:creationId xmlns:p14="http://schemas.microsoft.com/office/powerpoint/2010/main" val="325359647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F49500AB-D7D3-E5B3-ED0C-DC0AE05193A9}"/>
              </a:ext>
            </a:extLst>
          </p:cNvPr>
          <p:cNvSpPr>
            <a:spLocks noGrp="1" noChangeArrowheads="1"/>
          </p:cNvSpPr>
          <p:nvPr>
            <p:ph type="dt" sz="half" idx="10"/>
          </p:nvPr>
        </p:nvSpPr>
        <p:spPr>
          <a:ln/>
        </p:spPr>
        <p:txBody>
          <a:bodyPr/>
          <a:lstStyle>
            <a:lvl1pPr>
              <a:defRPr/>
            </a:lvl1pPr>
          </a:lstStyle>
          <a:p>
            <a:pPr>
              <a:defRPr/>
            </a:pPr>
            <a:r>
              <a:rPr lang="en-US"/>
              <a:t>Slides by Leitch &amp; Sutton 2012(c)</a:t>
            </a:r>
          </a:p>
        </p:txBody>
      </p:sp>
      <p:sp>
        <p:nvSpPr>
          <p:cNvPr id="3" name="Rectangle 12">
            <a:extLst>
              <a:ext uri="{FF2B5EF4-FFF2-40B4-BE49-F238E27FC236}">
                <a16:creationId xmlns:a16="http://schemas.microsoft.com/office/drawing/2014/main" id="{23648440-4054-9CBB-CD25-CAE0725B7082}"/>
              </a:ext>
            </a:extLst>
          </p:cNvPr>
          <p:cNvSpPr>
            <a:spLocks noGrp="1" noChangeArrowheads="1"/>
          </p:cNvSpPr>
          <p:nvPr>
            <p:ph type="ftr" sz="quarter" idx="11"/>
          </p:nvPr>
        </p:nvSpPr>
        <p:spPr>
          <a:ln/>
        </p:spPr>
        <p:txBody>
          <a:bodyPr/>
          <a:lstStyle>
            <a:lvl1pPr>
              <a:defRPr/>
            </a:lvl1pPr>
          </a:lstStyle>
          <a:p>
            <a:pPr>
              <a:defRPr/>
            </a:pPr>
            <a:r>
              <a:rPr lang="en-US"/>
              <a:t>for use with permission only   TGW 2012</a:t>
            </a:r>
          </a:p>
        </p:txBody>
      </p:sp>
    </p:spTree>
    <p:extLst>
      <p:ext uri="{BB962C8B-B14F-4D97-AF65-F5344CB8AC3E}">
        <p14:creationId xmlns:p14="http://schemas.microsoft.com/office/powerpoint/2010/main" val="381201722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20399ECA-8376-7BB6-0FBB-6BA199345344}"/>
              </a:ext>
            </a:extLst>
          </p:cNvPr>
          <p:cNvSpPr>
            <a:spLocks noGrp="1" noChangeArrowheads="1"/>
          </p:cNvSpPr>
          <p:nvPr>
            <p:ph type="dt" sz="half" idx="10"/>
          </p:nvPr>
        </p:nvSpPr>
        <p:spPr>
          <a:ln/>
        </p:spPr>
        <p:txBody>
          <a:bodyPr/>
          <a:lstStyle>
            <a:lvl1pPr>
              <a:defRPr/>
            </a:lvl1pPr>
          </a:lstStyle>
          <a:p>
            <a:pPr>
              <a:defRPr/>
            </a:pPr>
            <a:r>
              <a:rPr lang="en-US"/>
              <a:t>Slides by Leitch &amp; Sutton 2012(c)</a:t>
            </a:r>
          </a:p>
        </p:txBody>
      </p:sp>
      <p:sp>
        <p:nvSpPr>
          <p:cNvPr id="6" name="Rectangle 12">
            <a:extLst>
              <a:ext uri="{FF2B5EF4-FFF2-40B4-BE49-F238E27FC236}">
                <a16:creationId xmlns:a16="http://schemas.microsoft.com/office/drawing/2014/main" id="{E33324FF-65E5-B2A0-B8CE-28DE6562AA59}"/>
              </a:ext>
            </a:extLst>
          </p:cNvPr>
          <p:cNvSpPr>
            <a:spLocks noGrp="1" noChangeArrowheads="1"/>
          </p:cNvSpPr>
          <p:nvPr>
            <p:ph type="ftr" sz="quarter" idx="11"/>
          </p:nvPr>
        </p:nvSpPr>
        <p:spPr>
          <a:ln/>
        </p:spPr>
        <p:txBody>
          <a:bodyPr/>
          <a:lstStyle>
            <a:lvl1pPr>
              <a:defRPr/>
            </a:lvl1pPr>
          </a:lstStyle>
          <a:p>
            <a:pPr>
              <a:defRPr/>
            </a:pPr>
            <a:r>
              <a:rPr lang="en-US"/>
              <a:t>for use with permission only   TGW 2012</a:t>
            </a:r>
          </a:p>
        </p:txBody>
      </p:sp>
    </p:spTree>
    <p:extLst>
      <p:ext uri="{BB962C8B-B14F-4D97-AF65-F5344CB8AC3E}">
        <p14:creationId xmlns:p14="http://schemas.microsoft.com/office/powerpoint/2010/main" val="36617686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F8E900D2-4F9F-2264-60CD-9CA49F55A835}"/>
              </a:ext>
            </a:extLst>
          </p:cNvPr>
          <p:cNvSpPr>
            <a:spLocks noGrp="1" noChangeArrowheads="1"/>
          </p:cNvSpPr>
          <p:nvPr>
            <p:ph type="dt" sz="half" idx="10"/>
          </p:nvPr>
        </p:nvSpPr>
        <p:spPr>
          <a:ln/>
        </p:spPr>
        <p:txBody>
          <a:bodyPr/>
          <a:lstStyle>
            <a:lvl1pPr>
              <a:defRPr/>
            </a:lvl1pPr>
          </a:lstStyle>
          <a:p>
            <a:pPr>
              <a:defRPr/>
            </a:pPr>
            <a:r>
              <a:rPr lang="en-US"/>
              <a:t>Slides by Leitch &amp; Sutton 2012(c)</a:t>
            </a:r>
          </a:p>
        </p:txBody>
      </p:sp>
      <p:sp>
        <p:nvSpPr>
          <p:cNvPr id="6" name="Rectangle 12">
            <a:extLst>
              <a:ext uri="{FF2B5EF4-FFF2-40B4-BE49-F238E27FC236}">
                <a16:creationId xmlns:a16="http://schemas.microsoft.com/office/drawing/2014/main" id="{11D75697-E714-C967-8CE5-F4CB63998F04}"/>
              </a:ext>
            </a:extLst>
          </p:cNvPr>
          <p:cNvSpPr>
            <a:spLocks noGrp="1" noChangeArrowheads="1"/>
          </p:cNvSpPr>
          <p:nvPr>
            <p:ph type="ftr" sz="quarter" idx="11"/>
          </p:nvPr>
        </p:nvSpPr>
        <p:spPr>
          <a:ln/>
        </p:spPr>
        <p:txBody>
          <a:bodyPr/>
          <a:lstStyle>
            <a:lvl1pPr>
              <a:defRPr/>
            </a:lvl1pPr>
          </a:lstStyle>
          <a:p>
            <a:pPr>
              <a:defRPr/>
            </a:pPr>
            <a:r>
              <a:rPr lang="en-US"/>
              <a:t>for use with permission only   TGW 2012</a:t>
            </a:r>
          </a:p>
        </p:txBody>
      </p:sp>
    </p:spTree>
    <p:extLst>
      <p:ext uri="{BB962C8B-B14F-4D97-AF65-F5344CB8AC3E}">
        <p14:creationId xmlns:p14="http://schemas.microsoft.com/office/powerpoint/2010/main" val="174174959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2"/>
            </a:gs>
            <a:gs pos="50000">
              <a:srgbClr val="3399FF"/>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Freeform 9">
            <a:extLst>
              <a:ext uri="{FF2B5EF4-FFF2-40B4-BE49-F238E27FC236}">
                <a16:creationId xmlns:a16="http://schemas.microsoft.com/office/drawing/2014/main" id="{129E9E23-7711-A6C6-05B5-97D143A48079}"/>
              </a:ext>
            </a:extLst>
          </p:cNvPr>
          <p:cNvSpPr>
            <a:spLocks noChangeArrowheads="1"/>
          </p:cNvSpPr>
          <p:nvPr userDrawn="1"/>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38100" cap="flat" cmpd="sng">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 name="Line 10">
            <a:extLst>
              <a:ext uri="{FF2B5EF4-FFF2-40B4-BE49-F238E27FC236}">
                <a16:creationId xmlns:a16="http://schemas.microsoft.com/office/drawing/2014/main" id="{9E5BB030-6816-54AE-3423-2ECAB1E883B2}"/>
              </a:ext>
            </a:extLst>
          </p:cNvPr>
          <p:cNvSpPr>
            <a:spLocks noChangeShapeType="1"/>
          </p:cNvSpPr>
          <p:nvPr userDrawn="1"/>
        </p:nvSpPr>
        <p:spPr bwMode="auto">
          <a:xfrm>
            <a:off x="457200" y="6172200"/>
            <a:ext cx="8229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31" name="Rectangle 11">
            <a:extLst>
              <a:ext uri="{FF2B5EF4-FFF2-40B4-BE49-F238E27FC236}">
                <a16:creationId xmlns:a16="http://schemas.microsoft.com/office/drawing/2014/main" id="{46826DEF-CD3B-6280-24F0-1D2AC5E8A4F9}"/>
              </a:ext>
            </a:extLst>
          </p:cNvPr>
          <p:cNvSpPr>
            <a:spLocks noGrp="1" noChangeArrowheads="1"/>
          </p:cNvSpPr>
          <p:nvPr>
            <p:ph type="dt" sz="half" idx="2"/>
          </p:nvPr>
        </p:nvSpPr>
        <p:spPr bwMode="auto">
          <a:xfrm>
            <a:off x="381000" y="6019800"/>
            <a:ext cx="4343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1">
                <a:solidFill>
                  <a:schemeClr val="bg1"/>
                </a:solidFill>
                <a:latin typeface="Arial" pitchFamily="-111" charset="0"/>
                <a:ea typeface="Arial" pitchFamily="-111" charset="0"/>
                <a:cs typeface="Arial" pitchFamily="-111" charset="0"/>
              </a:defRPr>
            </a:lvl1pPr>
          </a:lstStyle>
          <a:p>
            <a:pPr>
              <a:defRPr/>
            </a:pPr>
            <a:r>
              <a:rPr lang="en-US"/>
              <a:t>Slides by Leitch &amp; Sutton 2012(c)</a:t>
            </a:r>
          </a:p>
        </p:txBody>
      </p:sp>
      <p:sp>
        <p:nvSpPr>
          <p:cNvPr id="337932" name="Rectangle 12">
            <a:extLst>
              <a:ext uri="{FF2B5EF4-FFF2-40B4-BE49-F238E27FC236}">
                <a16:creationId xmlns:a16="http://schemas.microsoft.com/office/drawing/2014/main" id="{99FB9812-A2B1-C229-5E2F-9BB36EE08938}"/>
              </a:ext>
            </a:extLst>
          </p:cNvPr>
          <p:cNvSpPr>
            <a:spLocks noGrp="1" noChangeArrowheads="1"/>
          </p:cNvSpPr>
          <p:nvPr>
            <p:ph type="ftr" sz="quarter" idx="3"/>
          </p:nvPr>
        </p:nvSpPr>
        <p:spPr bwMode="auto">
          <a:xfrm>
            <a:off x="5105400" y="6096000"/>
            <a:ext cx="358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a:solidFill>
                  <a:schemeClr val="bg1"/>
                </a:solidFill>
                <a:latin typeface="Arial" pitchFamily="-111" charset="0"/>
                <a:ea typeface="ＭＳ Ｐゴシック" pitchFamily="-111" charset="-128"/>
                <a:cs typeface="ＭＳ Ｐゴシック" pitchFamily="-111" charset="-128"/>
              </a:defRPr>
            </a:lvl1pPr>
          </a:lstStyle>
          <a:p>
            <a:pPr>
              <a:defRPr/>
            </a:pPr>
            <a:r>
              <a:rPr lang="en-US"/>
              <a:t>for use with permission only   TGW 2012</a:t>
            </a:r>
          </a:p>
        </p:txBody>
      </p:sp>
    </p:spTree>
  </p:cSld>
  <p:clrMap bg1="lt1" tx1="dk1" bg2="lt2" tx2="dk2" accent1="accent1" accent2="accent2" accent3="accent3" accent4="accent4" accent5="accent5" accent6="accent6" hlink="hlink" folHlink="folHlink"/>
  <p:sldLayoutIdLst>
    <p:sldLayoutId id="2147487612" r:id="rId1"/>
    <p:sldLayoutId id="2147487602" r:id="rId2"/>
    <p:sldLayoutId id="2147487603" r:id="rId3"/>
    <p:sldLayoutId id="2147487604" r:id="rId4"/>
    <p:sldLayoutId id="2147487605" r:id="rId5"/>
    <p:sldLayoutId id="2147487606" r:id="rId6"/>
    <p:sldLayoutId id="2147487607" r:id="rId7"/>
    <p:sldLayoutId id="2147487608" r:id="rId8"/>
    <p:sldLayoutId id="2147487609" r:id="rId9"/>
    <p:sldLayoutId id="2147487610" r:id="rId10"/>
    <p:sldLayoutId id="2147487611" r:id="rId11"/>
    <p:sldLayoutId id="2147487613" r:id="rId12"/>
  </p:sldLayoutIdLst>
  <p:transition spd="slow"/>
  <p:hf sldNum="0" hdr="0" dt="0"/>
  <p:txStyles>
    <p:titleStyle>
      <a:lvl1pPr algn="ctr" rtl="0" eaLnBrk="0" fontAlgn="base" hangingPunct="0">
        <a:spcBef>
          <a:spcPct val="0"/>
        </a:spcBef>
        <a:spcAft>
          <a:spcPct val="0"/>
        </a:spcAft>
        <a:defRPr sz="3600" b="1">
          <a:solidFill>
            <a:srgbClr val="FFFF99"/>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3600" b="1">
          <a:solidFill>
            <a:srgbClr val="FFFF99"/>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3600" b="1">
          <a:solidFill>
            <a:srgbClr val="FFFF99"/>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3600" b="1">
          <a:solidFill>
            <a:srgbClr val="FFFF99"/>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3600" b="1">
          <a:solidFill>
            <a:srgbClr val="FFFF99"/>
          </a:solidFill>
          <a:latin typeface="Arial" charset="0"/>
          <a:ea typeface="ＭＳ Ｐゴシック" pitchFamily="-106" charset="-128"/>
          <a:cs typeface="ＭＳ Ｐゴシック" pitchFamily="-106" charset="-128"/>
        </a:defRPr>
      </a:lvl5pPr>
      <a:lvl6pPr marL="457200" algn="ctr" rtl="0" fontAlgn="base">
        <a:spcBef>
          <a:spcPct val="0"/>
        </a:spcBef>
        <a:spcAft>
          <a:spcPct val="0"/>
        </a:spcAft>
        <a:defRPr sz="3600" b="1">
          <a:solidFill>
            <a:srgbClr val="FFFF99"/>
          </a:solidFill>
          <a:latin typeface="Arial" charset="0"/>
        </a:defRPr>
      </a:lvl6pPr>
      <a:lvl7pPr marL="914400" algn="ctr" rtl="0" fontAlgn="base">
        <a:spcBef>
          <a:spcPct val="0"/>
        </a:spcBef>
        <a:spcAft>
          <a:spcPct val="0"/>
        </a:spcAft>
        <a:defRPr sz="3600" b="1">
          <a:solidFill>
            <a:srgbClr val="FFFF99"/>
          </a:solidFill>
          <a:latin typeface="Arial" charset="0"/>
        </a:defRPr>
      </a:lvl7pPr>
      <a:lvl8pPr marL="1371600" algn="ctr" rtl="0" fontAlgn="base">
        <a:spcBef>
          <a:spcPct val="0"/>
        </a:spcBef>
        <a:spcAft>
          <a:spcPct val="0"/>
        </a:spcAft>
        <a:defRPr sz="3600" b="1">
          <a:solidFill>
            <a:srgbClr val="FFFF99"/>
          </a:solidFill>
          <a:latin typeface="Arial" charset="0"/>
        </a:defRPr>
      </a:lvl8pPr>
      <a:lvl9pPr marL="1828800" algn="ctr" rtl="0" fontAlgn="base">
        <a:spcBef>
          <a:spcPct val="0"/>
        </a:spcBef>
        <a:spcAft>
          <a:spcPct val="0"/>
        </a:spcAft>
        <a:defRPr sz="3600" b="1">
          <a:solidFill>
            <a:srgbClr val="FFFF99"/>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Font typeface="Wingdings" pitchFamily="2" charset="2"/>
        <a:buChar char="§"/>
        <a:defRPr sz="2800" b="1">
          <a:solidFill>
            <a:schemeClr val="bg1"/>
          </a:solidFill>
          <a:latin typeface="+mn-lt"/>
          <a:ea typeface="ＭＳ Ｐゴシック" pitchFamily="-106" charset="-128"/>
        </a:defRPr>
      </a:lvl2pPr>
      <a:lvl3pPr marL="1143000" indent="-228600" algn="l" rtl="0" eaLnBrk="0" fontAlgn="base" hangingPunct="0">
        <a:spcBef>
          <a:spcPct val="20000"/>
        </a:spcBef>
        <a:spcAft>
          <a:spcPct val="0"/>
        </a:spcAft>
        <a:buFont typeface="Wingdings" pitchFamily="2" charset="2"/>
        <a:buChar char="v"/>
        <a:defRPr sz="2400" b="1">
          <a:solidFill>
            <a:schemeClr val="bg1"/>
          </a:solidFill>
          <a:latin typeface="+mn-lt"/>
          <a:ea typeface="ＭＳ Ｐゴシック" pitchFamily="-106" charset="-128"/>
        </a:defRPr>
      </a:lvl3pPr>
      <a:lvl4pPr marL="1600200" indent="-228600" algn="l" rtl="0" eaLnBrk="0" fontAlgn="base" hangingPunct="0">
        <a:spcBef>
          <a:spcPct val="20000"/>
        </a:spcBef>
        <a:spcAft>
          <a:spcPct val="0"/>
        </a:spcAft>
        <a:buFont typeface="Wingdings" pitchFamily="2" charset="2"/>
        <a:buChar char="Ø"/>
        <a:defRPr sz="2000" b="1">
          <a:solidFill>
            <a:schemeClr val="bg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b="1">
          <a:solidFill>
            <a:schemeClr val="bg1"/>
          </a:solidFill>
          <a:latin typeface="+mn-lt"/>
          <a:ea typeface="ＭＳ Ｐゴシック" pitchFamily="-106" charset="-128"/>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Freeform 1">
            <a:extLst>
              <a:ext uri="{FF2B5EF4-FFF2-40B4-BE49-F238E27FC236}">
                <a16:creationId xmlns:a16="http://schemas.microsoft.com/office/drawing/2014/main" id="{B923927E-169E-FAFC-9454-0A66A4896D73}"/>
              </a:ext>
            </a:extLst>
          </p:cNvPr>
          <p:cNvSpPr>
            <a:spLocks/>
          </p:cNvSpPr>
          <p:nvPr/>
        </p:nvSpPr>
        <p:spPr bwMode="auto">
          <a:xfrm>
            <a:off x="381000" y="228600"/>
            <a:ext cx="8229600" cy="609600"/>
          </a:xfrm>
          <a:custGeom>
            <a:avLst/>
            <a:gdLst>
              <a:gd name="T0" fmla="*/ 0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0" y="0"/>
                </a:lnTo>
                <a:lnTo>
                  <a:pt x="21600" y="0"/>
                </a:lnTo>
              </a:path>
            </a:pathLst>
          </a:custGeom>
          <a:noFill/>
          <a:ln w="381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386" name="Line 2">
            <a:extLst>
              <a:ext uri="{FF2B5EF4-FFF2-40B4-BE49-F238E27FC236}">
                <a16:creationId xmlns:a16="http://schemas.microsoft.com/office/drawing/2014/main" id="{0D3C24EC-62ED-01E6-8B85-F6249243F53D}"/>
              </a:ext>
            </a:extLst>
          </p:cNvPr>
          <p:cNvSpPr>
            <a:spLocks noChangeShapeType="1"/>
          </p:cNvSpPr>
          <p:nvPr/>
        </p:nvSpPr>
        <p:spPr bwMode="auto">
          <a:xfrm>
            <a:off x="457200" y="6172200"/>
            <a:ext cx="8229600" cy="158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6387" name="Rectangle 3">
            <a:extLst>
              <a:ext uri="{FF2B5EF4-FFF2-40B4-BE49-F238E27FC236}">
                <a16:creationId xmlns:a16="http://schemas.microsoft.com/office/drawing/2014/main" id="{64D8526E-0498-7912-E0AA-09D063B5E6EC}"/>
              </a:ext>
            </a:extLst>
          </p:cNvPr>
          <p:cNvSpPr>
            <a:spLocks/>
          </p:cNvSpPr>
          <p:nvPr/>
        </p:nvSpPr>
        <p:spPr bwMode="auto">
          <a:xfrm>
            <a:off x="228600" y="2819400"/>
            <a:ext cx="84582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dirty="0">
              <a:latin typeface="Arial Bold" charset="0"/>
              <a:sym typeface="Arial Bold" charset="0"/>
            </a:endParaRPr>
          </a:p>
          <a:p>
            <a:pPr algn="ctr" eaLnBrk="1" hangingPunct="1"/>
            <a:endParaRPr lang="en-US" altLang="en-US" sz="2800" dirty="0">
              <a:solidFill>
                <a:srgbClr val="FFFF00"/>
              </a:solidFill>
              <a:latin typeface="Arial Bold" charset="0"/>
              <a:sym typeface="Arial Bold" charset="0"/>
            </a:endParaRPr>
          </a:p>
          <a:p>
            <a:pPr algn="ctr" eaLnBrk="1" hangingPunct="1"/>
            <a:endParaRPr lang="en-US" altLang="en-US" dirty="0">
              <a:solidFill>
                <a:srgbClr val="FFFF00"/>
              </a:solidFill>
              <a:latin typeface="Arial Bold" charset="0"/>
              <a:sym typeface="Arial Bold" charset="0"/>
            </a:endParaRPr>
          </a:p>
          <a:p>
            <a:pPr algn="ctr" eaLnBrk="1" hangingPunct="1"/>
            <a:endParaRPr lang="en-US" altLang="en-US" sz="4000" dirty="0">
              <a:solidFill>
                <a:srgbClr val="FFFF00"/>
              </a:solidFill>
              <a:latin typeface="Arial Bold" charset="0"/>
              <a:sym typeface="Arial Bold" charset="0"/>
            </a:endParaRPr>
          </a:p>
          <a:p>
            <a:pPr algn="ctr" eaLnBrk="1" hangingPunct="1"/>
            <a:endParaRPr lang="en-US" altLang="en-US" dirty="0">
              <a:solidFill>
                <a:srgbClr val="FFFF00"/>
              </a:solidFill>
              <a:latin typeface="Arial Bold" charset="0"/>
              <a:sym typeface="Arial Bold" charset="0"/>
            </a:endParaRPr>
          </a:p>
          <a:p>
            <a:pPr algn="ctr" eaLnBrk="1" hangingPunct="1"/>
            <a:r>
              <a:rPr lang="en-US" altLang="en-US" sz="3600" dirty="0">
                <a:solidFill>
                  <a:srgbClr val="FFFF00"/>
                </a:solidFill>
                <a:latin typeface="Arial Bold" charset="0"/>
                <a:sym typeface="Arial Bold" charset="0"/>
              </a:rPr>
              <a:t> The Neuroscience of Amplifying </a:t>
            </a:r>
            <a:r>
              <a:rPr lang="en-US" altLang="en-US" sz="3600" dirty="0">
                <a:solidFill>
                  <a:srgbClr val="FF0000"/>
                </a:solidFill>
                <a:latin typeface="Arial Bold" charset="0"/>
                <a:sym typeface="Arial Bold" charset="0"/>
              </a:rPr>
              <a:t>Strengths </a:t>
            </a:r>
          </a:p>
          <a:p>
            <a:pPr algn="ctr" eaLnBrk="1" hangingPunct="1"/>
            <a:endParaRPr lang="en-US" altLang="en-US" dirty="0">
              <a:solidFill>
                <a:srgbClr val="FFFF00"/>
              </a:solidFill>
              <a:latin typeface="Arial Bold" charset="0"/>
              <a:sym typeface="Arial Bold" charset="0"/>
            </a:endParaRPr>
          </a:p>
        </p:txBody>
      </p:sp>
      <p:sp>
        <p:nvSpPr>
          <p:cNvPr id="16388" name="Rectangle 5">
            <a:extLst>
              <a:ext uri="{FF2B5EF4-FFF2-40B4-BE49-F238E27FC236}">
                <a16:creationId xmlns:a16="http://schemas.microsoft.com/office/drawing/2014/main" id="{F7A6B355-085E-09A8-C9B3-551863EC1821}"/>
              </a:ext>
            </a:extLst>
          </p:cNvPr>
          <p:cNvSpPr>
            <a:spLocks/>
          </p:cNvSpPr>
          <p:nvPr/>
        </p:nvSpPr>
        <p:spPr bwMode="auto">
          <a:xfrm>
            <a:off x="533400" y="5753100"/>
            <a:ext cx="8483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b"/>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FFFFFF"/>
                </a:solidFill>
                <a:latin typeface="Arial Bold" charset="0"/>
                <a:sym typeface="Arial Bold" charset="0"/>
              </a:rPr>
              <a:t> </a:t>
            </a:r>
          </a:p>
        </p:txBody>
      </p:sp>
      <p:sp>
        <p:nvSpPr>
          <p:cNvPr id="16389" name="Rectangle 6">
            <a:extLst>
              <a:ext uri="{FF2B5EF4-FFF2-40B4-BE49-F238E27FC236}">
                <a16:creationId xmlns:a16="http://schemas.microsoft.com/office/drawing/2014/main" id="{2B140ECB-D238-CCC3-05E7-094DFDB875B5}"/>
              </a:ext>
            </a:extLst>
          </p:cNvPr>
          <p:cNvSpPr>
            <a:spLocks/>
          </p:cNvSpPr>
          <p:nvPr/>
        </p:nvSpPr>
        <p:spPr bwMode="auto">
          <a:xfrm>
            <a:off x="5181600" y="6261100"/>
            <a:ext cx="3606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b"/>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600" dirty="0">
                <a:solidFill>
                  <a:srgbClr val="FFFFFF"/>
                </a:solidFill>
                <a:latin typeface="Arial Bold" charset="0"/>
                <a:sym typeface="Arial Bold" charset="0"/>
              </a:rPr>
              <a:t>Threshold </a:t>
            </a:r>
            <a:r>
              <a:rPr lang="en-US" altLang="en-US" sz="1600" dirty="0" err="1">
                <a:solidFill>
                  <a:srgbClr val="FFFFFF"/>
                </a:solidFill>
                <a:latin typeface="Arial Bold" charset="0"/>
                <a:sym typeface="Arial Bold" charset="0"/>
              </a:rPr>
              <a:t>GlobalWorks</a:t>
            </a:r>
            <a:r>
              <a:rPr lang="en-US" altLang="en-US" sz="1600" dirty="0">
                <a:solidFill>
                  <a:srgbClr val="FFFFFF"/>
                </a:solidFill>
                <a:latin typeface="Arial Bold" charset="0"/>
                <a:sym typeface="Arial Bold" charset="0"/>
              </a:rPr>
              <a:t> (c) 2022</a:t>
            </a:r>
          </a:p>
        </p:txBody>
      </p:sp>
      <p:sp>
        <p:nvSpPr>
          <p:cNvPr id="16390" name="TextBox 1">
            <a:extLst>
              <a:ext uri="{FF2B5EF4-FFF2-40B4-BE49-F238E27FC236}">
                <a16:creationId xmlns:a16="http://schemas.microsoft.com/office/drawing/2014/main" id="{A4366140-1350-1A3B-C29C-054345003BD9}"/>
              </a:ext>
            </a:extLst>
          </p:cNvPr>
          <p:cNvSpPr txBox="1">
            <a:spLocks noChangeArrowheads="1"/>
          </p:cNvSpPr>
          <p:nvPr/>
        </p:nvSpPr>
        <p:spPr bwMode="auto">
          <a:xfrm>
            <a:off x="533400" y="6400800"/>
            <a:ext cx="3794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FFFF"/>
                </a:solidFill>
                <a:ea typeface="ヒラギノ角ゴ ProN W3" panose="020B0300000000000000" pitchFamily="34" charset="-128"/>
                <a:sym typeface="Arial" panose="020B0604020202020204" pitchFamily="34" charset="0"/>
              </a:rPr>
              <a:t>Laurie Leitch, PhD</a:t>
            </a:r>
          </a:p>
        </p:txBody>
      </p:sp>
      <p:pic>
        <p:nvPicPr>
          <p:cNvPr id="16391" name="Picture 1">
            <a:extLst>
              <a:ext uri="{FF2B5EF4-FFF2-40B4-BE49-F238E27FC236}">
                <a16:creationId xmlns:a16="http://schemas.microsoft.com/office/drawing/2014/main" id="{FCEBB476-0858-389C-FF52-E0F09A25BD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71600"/>
            <a:ext cx="60198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Rectangle 2">
            <a:extLst>
              <a:ext uri="{FF2B5EF4-FFF2-40B4-BE49-F238E27FC236}">
                <a16:creationId xmlns:a16="http://schemas.microsoft.com/office/drawing/2014/main" id="{6E7C5723-ED74-213F-AD32-2B32450FF891}"/>
              </a:ext>
            </a:extLst>
          </p:cNvPr>
          <p:cNvSpPr>
            <a:spLocks noChangeArrowheads="1"/>
          </p:cNvSpPr>
          <p:nvPr/>
        </p:nvSpPr>
        <p:spPr bwMode="auto">
          <a:xfrm>
            <a:off x="1295400" y="228600"/>
            <a:ext cx="617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dirty="0">
                <a:solidFill>
                  <a:srgbClr val="FFFFFF"/>
                </a:solidFill>
                <a:ea typeface="ヒラギノ角ゴ ProN W3" panose="020B0300000000000000" pitchFamily="34" charset="-128"/>
                <a:sym typeface="Arial" panose="020B0604020202020204" pitchFamily="34" charset="0"/>
              </a:rPr>
              <a:t>  </a:t>
            </a:r>
            <a:r>
              <a:rPr lang="en-US" altLang="en-US" sz="3600" dirty="0">
                <a:solidFill>
                  <a:srgbClr val="FFFFFF"/>
                </a:solidFill>
                <a:ea typeface="ヒラギノ角ゴ ProN W3" panose="020B0300000000000000" pitchFamily="34" charset="-128"/>
                <a:sym typeface="Arial" panose="020B0604020202020204" pitchFamily="34" charset="0"/>
              </a:rPr>
              <a:t>The Ecology of </a:t>
            </a:r>
            <a:r>
              <a:rPr lang="en-US" altLang="en-US" sz="3600" dirty="0">
                <a:solidFill>
                  <a:srgbClr val="FF0000"/>
                </a:solidFill>
                <a:ea typeface="ヒラギノ角ゴ ProN W3" panose="020B0300000000000000" pitchFamily="34" charset="-128"/>
                <a:sym typeface="Arial" panose="020B0604020202020204" pitchFamily="34" charset="0"/>
              </a:rPr>
              <a:t>Resilience </a:t>
            </a:r>
          </a:p>
        </p:txBody>
      </p:sp>
      <p:sp>
        <p:nvSpPr>
          <p:cNvPr id="16393" name="TextBox 1">
            <a:extLst>
              <a:ext uri="{FF2B5EF4-FFF2-40B4-BE49-F238E27FC236}">
                <a16:creationId xmlns:a16="http://schemas.microsoft.com/office/drawing/2014/main" id="{08BA0076-4E7F-3799-8D91-3BD0D36F73DE}"/>
              </a:ext>
            </a:extLst>
          </p:cNvPr>
          <p:cNvSpPr txBox="1">
            <a:spLocks noChangeArrowheads="1"/>
          </p:cNvSpPr>
          <p:nvPr/>
        </p:nvSpPr>
        <p:spPr bwMode="auto">
          <a:xfrm>
            <a:off x="10007600" y="2743200"/>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F8B47B81-629B-7418-11CC-477C94BF3151}"/>
              </a:ext>
            </a:extLst>
          </p:cNvPr>
          <p:cNvSpPr>
            <a:spLocks noGrp="1"/>
          </p:cNvSpPr>
          <p:nvPr>
            <p:ph type="title"/>
          </p:nvPr>
        </p:nvSpPr>
        <p:spPr bwMode="auto">
          <a:xfrm>
            <a:off x="457200" y="322189"/>
            <a:ext cx="8229600" cy="64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0" dirty="0">
                <a:ea typeface="ＭＳ Ｐゴシック" panose="020B0600070205080204" pitchFamily="34" charset="-128"/>
              </a:rPr>
              <a:t>The Human Nervous System</a:t>
            </a:r>
            <a:r>
              <a:rPr lang="en-US" altLang="en-US" sz="2800" b="0" dirty="0">
                <a:ea typeface="ＭＳ Ｐゴシック" panose="020B0600070205080204" pitchFamily="34" charset="-128"/>
              </a:rPr>
              <a:t>: this is the system we have the most control over</a:t>
            </a:r>
          </a:p>
        </p:txBody>
      </p:sp>
      <p:sp>
        <p:nvSpPr>
          <p:cNvPr id="4" name="Content Placeholder 3">
            <a:extLst>
              <a:ext uri="{FF2B5EF4-FFF2-40B4-BE49-F238E27FC236}">
                <a16:creationId xmlns:a16="http://schemas.microsoft.com/office/drawing/2014/main" id="{AFAEBB83-73C3-B716-315E-E7D9157337F2}"/>
              </a:ext>
            </a:extLst>
          </p:cNvPr>
          <p:cNvSpPr>
            <a:spLocks noGrp="1"/>
          </p:cNvSpPr>
          <p:nvPr>
            <p:ph sz="half" idx="2"/>
          </p:nvPr>
        </p:nvSpPr>
        <p:spPr>
          <a:xfrm>
            <a:off x="4191000" y="1600200"/>
            <a:ext cx="4953000" cy="4525963"/>
          </a:xfrm>
        </p:spPr>
        <p:txBody>
          <a:bodyPr/>
          <a:lstStyle/>
          <a:p>
            <a:pPr marL="0" indent="0">
              <a:buFontTx/>
              <a:buNone/>
              <a:defRPr/>
            </a:pPr>
            <a:r>
              <a:rPr lang="en-US" b="0" dirty="0"/>
              <a:t>             SRM focus: </a:t>
            </a:r>
          </a:p>
          <a:p>
            <a:pPr marL="0" indent="0">
              <a:buFontTx/>
              <a:buNone/>
              <a:defRPr/>
            </a:pPr>
            <a:r>
              <a:rPr lang="en-US" b="0" dirty="0"/>
              <a:t>The </a:t>
            </a:r>
            <a:r>
              <a:rPr lang="en-US" b="0" dirty="0">
                <a:solidFill>
                  <a:srgbClr val="FFFF00"/>
                </a:solidFill>
              </a:rPr>
              <a:t>2 branches </a:t>
            </a:r>
            <a:r>
              <a:rPr lang="en-US" b="0" dirty="0"/>
              <a:t>of the ANS</a:t>
            </a:r>
          </a:p>
          <a:p>
            <a:pPr lvl="1">
              <a:buFont typeface="Wingdings" charset="2"/>
              <a:buChar char="²"/>
              <a:defRPr/>
            </a:pPr>
            <a:r>
              <a:rPr lang="en-US" b="0" dirty="0"/>
              <a:t>Sympathetic: activator</a:t>
            </a:r>
          </a:p>
          <a:p>
            <a:pPr marL="457200" lvl="1" indent="0">
              <a:buFont typeface="Wingdings" charset="0"/>
              <a:buNone/>
              <a:defRPr/>
            </a:pPr>
            <a:r>
              <a:rPr lang="en-US" b="0" dirty="0"/>
              <a:t>        </a:t>
            </a:r>
          </a:p>
          <a:p>
            <a:pPr lvl="1">
              <a:buFont typeface="Wingdings" charset="2"/>
              <a:buChar char="²"/>
              <a:defRPr/>
            </a:pPr>
            <a:r>
              <a:rPr lang="en-US" b="0" dirty="0"/>
              <a:t>Parasympathetic: calms</a:t>
            </a:r>
          </a:p>
          <a:p>
            <a:pPr lvl="1">
              <a:buFont typeface="Wingdings" charset="2"/>
              <a:buChar char="²"/>
              <a:defRPr/>
            </a:pPr>
            <a:endParaRPr lang="en-US" b="0" dirty="0"/>
          </a:p>
          <a:p>
            <a:pPr lvl="1">
              <a:buFont typeface="Wingdings" charset="2"/>
              <a:buChar char="²"/>
              <a:defRPr/>
            </a:pPr>
            <a:endParaRPr lang="en-US" b="0" dirty="0"/>
          </a:p>
          <a:p>
            <a:pPr lvl="1">
              <a:buFont typeface="Wingdings" charset="2"/>
              <a:buChar char="²"/>
              <a:defRPr/>
            </a:pPr>
            <a:r>
              <a:rPr lang="en-US" b="0" dirty="0"/>
              <a:t>As in all of the natural world there are cycles and rhythms</a:t>
            </a:r>
            <a:br>
              <a:rPr lang="en-US" b="0" dirty="0"/>
            </a:br>
            <a:r>
              <a:rPr lang="en-US" b="0" dirty="0"/>
              <a:t>in our human bodies</a:t>
            </a:r>
          </a:p>
          <a:p>
            <a:pPr marL="457200" lvl="1" indent="0">
              <a:buNone/>
              <a:defRPr/>
            </a:pPr>
            <a:r>
              <a:rPr lang="en-US" b="0" dirty="0"/>
              <a:t>   </a:t>
            </a:r>
          </a:p>
          <a:p>
            <a:pPr marL="914400" lvl="2" indent="0">
              <a:buFont typeface="Wingdings" charset="0"/>
              <a:buNone/>
              <a:defRPr/>
            </a:pPr>
            <a:endParaRPr lang="en-US" b="0" dirty="0"/>
          </a:p>
          <a:p>
            <a:pPr marL="914400" lvl="2" indent="0">
              <a:buFont typeface="Wingdings" charset="0"/>
              <a:buNone/>
              <a:defRPr/>
            </a:pPr>
            <a:endParaRPr lang="en-US" b="0" dirty="0"/>
          </a:p>
          <a:p>
            <a:pPr marL="914400" lvl="2" indent="0">
              <a:buFont typeface="Wingdings" charset="0"/>
              <a:buNone/>
              <a:defRPr/>
            </a:pPr>
            <a:endParaRPr lang="en-US" b="0" dirty="0"/>
          </a:p>
        </p:txBody>
      </p:sp>
      <p:sp>
        <p:nvSpPr>
          <p:cNvPr id="62467" name="Footer Placeholder 4">
            <a:extLst>
              <a:ext uri="{FF2B5EF4-FFF2-40B4-BE49-F238E27FC236}">
                <a16:creationId xmlns:a16="http://schemas.microsoft.com/office/drawing/2014/main" id="{F9E469AA-CB2F-896A-6B64-60C074116254}"/>
              </a:ext>
            </a:extLst>
          </p:cNvPr>
          <p:cNvSpPr>
            <a:spLocks noGrp="1"/>
          </p:cNvSpPr>
          <p:nvPr>
            <p:ph type="ftr" sz="quarter" idx="11"/>
          </p:nvPr>
        </p:nvSpPr>
        <p:spPr>
          <a:xfrm>
            <a:off x="152400" y="6096000"/>
            <a:ext cx="3124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100" dirty="0">
                <a:solidFill>
                  <a:schemeClr val="bg1"/>
                </a:solidFill>
              </a:rPr>
              <a:t>Threshold </a:t>
            </a:r>
            <a:r>
              <a:rPr lang="en-US" altLang="en-US" sz="1100" dirty="0" err="1">
                <a:solidFill>
                  <a:schemeClr val="bg1"/>
                </a:solidFill>
              </a:rPr>
              <a:t>GlobalWorks</a:t>
            </a:r>
            <a:r>
              <a:rPr lang="en-US" altLang="en-US" sz="1100" dirty="0">
                <a:solidFill>
                  <a:schemeClr val="bg1"/>
                </a:solidFill>
              </a:rPr>
              <a:t> (c) 2012</a:t>
            </a:r>
          </a:p>
        </p:txBody>
      </p:sp>
      <p:pic>
        <p:nvPicPr>
          <p:cNvPr id="62468" name="Picture 11" descr="brain with color">
            <a:extLst>
              <a:ext uri="{FF2B5EF4-FFF2-40B4-BE49-F238E27FC236}">
                <a16:creationId xmlns:a16="http://schemas.microsoft.com/office/drawing/2014/main" id="{4AA53EB4-680E-8665-7122-ED3C96B86E5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2732" r="-12732"/>
          <a:stretch>
            <a:fillRect/>
          </a:stretch>
        </p:blipFill>
        <p:spPr bwMode="auto">
          <a:xfrm>
            <a:off x="164805" y="1633832"/>
            <a:ext cx="37338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Lightning Bolt 1">
            <a:extLst>
              <a:ext uri="{FF2B5EF4-FFF2-40B4-BE49-F238E27FC236}">
                <a16:creationId xmlns:a16="http://schemas.microsoft.com/office/drawing/2014/main" id="{CB544C17-30A5-C7D8-D0FB-E88F8AFB7837}"/>
              </a:ext>
            </a:extLst>
          </p:cNvPr>
          <p:cNvSpPr>
            <a:spLocks noChangeArrowheads="1"/>
          </p:cNvSpPr>
          <p:nvPr/>
        </p:nvSpPr>
        <p:spPr bwMode="auto">
          <a:xfrm>
            <a:off x="4012020" y="2590800"/>
            <a:ext cx="609600" cy="457200"/>
          </a:xfrm>
          <a:prstGeom prst="lightningBolt">
            <a:avLst/>
          </a:prstGeom>
          <a:solidFill>
            <a:srgbClr val="F97817"/>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p>
        </p:txBody>
      </p:sp>
      <p:sp>
        <p:nvSpPr>
          <p:cNvPr id="8" name="Heart 7">
            <a:extLst>
              <a:ext uri="{FF2B5EF4-FFF2-40B4-BE49-F238E27FC236}">
                <a16:creationId xmlns:a16="http://schemas.microsoft.com/office/drawing/2014/main" id="{B1D9A64C-6664-410C-BBE3-8F427666E41D}"/>
              </a:ext>
            </a:extLst>
          </p:cNvPr>
          <p:cNvSpPr/>
          <p:nvPr/>
        </p:nvSpPr>
        <p:spPr bwMode="auto">
          <a:xfrm>
            <a:off x="4077586" y="3651250"/>
            <a:ext cx="381000" cy="3810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eaLnBrk="1" hangingPunct="1">
              <a:defRPr/>
            </a:pPr>
            <a:endParaRPr lang="en-US" sz="1800">
              <a:latin typeface="Arial" charset="0"/>
              <a:ea typeface="ＭＳ Ｐゴシック" charset="0"/>
              <a:cs typeface="ＭＳ Ｐゴシック" charset="0"/>
            </a:endParaRPr>
          </a:p>
        </p:txBody>
      </p:sp>
      <p:sp>
        <p:nvSpPr>
          <p:cNvPr id="62472" name="Down Arrow 1">
            <a:extLst>
              <a:ext uri="{FF2B5EF4-FFF2-40B4-BE49-F238E27FC236}">
                <a16:creationId xmlns:a16="http://schemas.microsoft.com/office/drawing/2014/main" id="{718A4727-5B23-8548-1544-D9396E11A26C}"/>
              </a:ext>
            </a:extLst>
          </p:cNvPr>
          <p:cNvSpPr>
            <a:spLocks noChangeArrowheads="1"/>
          </p:cNvSpPr>
          <p:nvPr/>
        </p:nvSpPr>
        <p:spPr bwMode="auto">
          <a:xfrm>
            <a:off x="1371600" y="3048000"/>
            <a:ext cx="152400" cy="1358900"/>
          </a:xfrm>
          <a:prstGeom prst="downArrow">
            <a:avLst>
              <a:gd name="adj1" fmla="val 50000"/>
              <a:gd name="adj2" fmla="val 50024"/>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reeform 1">
            <a:extLst>
              <a:ext uri="{FF2B5EF4-FFF2-40B4-BE49-F238E27FC236}">
                <a16:creationId xmlns:a16="http://schemas.microsoft.com/office/drawing/2014/main" id="{4B1982B6-37C1-3971-2BF8-7A87199BFC99}"/>
              </a:ext>
            </a:extLst>
          </p:cNvPr>
          <p:cNvSpPr>
            <a:spLocks/>
          </p:cNvSpPr>
          <p:nvPr/>
        </p:nvSpPr>
        <p:spPr bwMode="auto">
          <a:xfrm>
            <a:off x="381000" y="228600"/>
            <a:ext cx="8229600" cy="609600"/>
          </a:xfrm>
          <a:custGeom>
            <a:avLst/>
            <a:gdLst>
              <a:gd name="T0" fmla="*/ 0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0" y="0"/>
                </a:lnTo>
                <a:lnTo>
                  <a:pt x="21600" y="0"/>
                </a:lnTo>
              </a:path>
            </a:pathLst>
          </a:custGeom>
          <a:noFill/>
          <a:ln w="381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986" name="Line 2">
            <a:extLst>
              <a:ext uri="{FF2B5EF4-FFF2-40B4-BE49-F238E27FC236}">
                <a16:creationId xmlns:a16="http://schemas.microsoft.com/office/drawing/2014/main" id="{C6695003-D974-6848-F878-83ADECA1A575}"/>
              </a:ext>
            </a:extLst>
          </p:cNvPr>
          <p:cNvSpPr>
            <a:spLocks noChangeShapeType="1"/>
          </p:cNvSpPr>
          <p:nvPr/>
        </p:nvSpPr>
        <p:spPr bwMode="auto">
          <a:xfrm>
            <a:off x="457200" y="6172200"/>
            <a:ext cx="8229600" cy="158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1987" name="Rectangle 3">
            <a:extLst>
              <a:ext uri="{FF2B5EF4-FFF2-40B4-BE49-F238E27FC236}">
                <a16:creationId xmlns:a16="http://schemas.microsoft.com/office/drawing/2014/main" id="{01861B54-6B70-0530-9EB4-B416C05613AF}"/>
              </a:ext>
            </a:extLst>
          </p:cNvPr>
          <p:cNvSpPr>
            <a:spLocks/>
          </p:cNvSpPr>
          <p:nvPr/>
        </p:nvSpPr>
        <p:spPr bwMode="auto">
          <a:xfrm>
            <a:off x="7010400" y="6381750"/>
            <a:ext cx="21590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400">
                <a:cs typeface="Arial" panose="020B0604020202020204" pitchFamily="34" charset="0"/>
              </a:rPr>
              <a:t>11</a:t>
            </a:r>
          </a:p>
        </p:txBody>
      </p:sp>
      <p:sp>
        <p:nvSpPr>
          <p:cNvPr id="41988" name="Rectangle 4">
            <a:extLst>
              <a:ext uri="{FF2B5EF4-FFF2-40B4-BE49-F238E27FC236}">
                <a16:creationId xmlns:a16="http://schemas.microsoft.com/office/drawing/2014/main" id="{A5F37677-C520-C83B-9607-70E3D994EA0D}"/>
              </a:ext>
            </a:extLst>
          </p:cNvPr>
          <p:cNvSpPr>
            <a:spLocks/>
          </p:cNvSpPr>
          <p:nvPr/>
        </p:nvSpPr>
        <p:spPr bwMode="auto">
          <a:xfrm>
            <a:off x="7010400" y="6381750"/>
            <a:ext cx="21590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400">
                <a:cs typeface="Arial" panose="020B0604020202020204" pitchFamily="34" charset="0"/>
              </a:rPr>
              <a:t>11</a:t>
            </a:r>
          </a:p>
        </p:txBody>
      </p:sp>
      <p:sp>
        <p:nvSpPr>
          <p:cNvPr id="41989" name="Rectangle 5">
            <a:extLst>
              <a:ext uri="{FF2B5EF4-FFF2-40B4-BE49-F238E27FC236}">
                <a16:creationId xmlns:a16="http://schemas.microsoft.com/office/drawing/2014/main" id="{EFE28B09-15B9-D7D6-542D-74183349BEA4}"/>
              </a:ext>
            </a:extLst>
          </p:cNvPr>
          <p:cNvSpPr>
            <a:spLocks/>
          </p:cNvSpPr>
          <p:nvPr/>
        </p:nvSpPr>
        <p:spPr bwMode="auto">
          <a:xfrm>
            <a:off x="7010400" y="6381750"/>
            <a:ext cx="21590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400">
                <a:solidFill>
                  <a:srgbClr val="808080"/>
                </a:solidFill>
                <a:cs typeface="Arial" panose="020B0604020202020204" pitchFamily="34" charset="0"/>
              </a:rPr>
              <a:t>11</a:t>
            </a:r>
          </a:p>
        </p:txBody>
      </p:sp>
      <p:sp>
        <p:nvSpPr>
          <p:cNvPr id="41990" name="Rectangle 6">
            <a:extLst>
              <a:ext uri="{FF2B5EF4-FFF2-40B4-BE49-F238E27FC236}">
                <a16:creationId xmlns:a16="http://schemas.microsoft.com/office/drawing/2014/main" id="{6F4547F8-C030-018E-C972-D540359C3BFF}"/>
              </a:ext>
            </a:extLst>
          </p:cNvPr>
          <p:cNvSpPr>
            <a:spLocks/>
          </p:cNvSpPr>
          <p:nvPr/>
        </p:nvSpPr>
        <p:spPr bwMode="auto">
          <a:xfrm>
            <a:off x="533400" y="152400"/>
            <a:ext cx="7937500" cy="233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dirty="0">
                <a:solidFill>
                  <a:srgbClr val="FFFCAB"/>
                </a:solidFill>
                <a:latin typeface="Arial Bold" charset="0"/>
                <a:sym typeface="Arial Bold" charset="0"/>
              </a:rPr>
              <a:t>Our Natural Balance</a:t>
            </a:r>
            <a:r>
              <a:rPr lang="en-US" altLang="en-US" sz="4000" dirty="0">
                <a:solidFill>
                  <a:srgbClr val="FFFCAB"/>
                </a:solidFill>
                <a:latin typeface="Arial Bold" charset="0"/>
                <a:sym typeface="Arial Bold" charset="0"/>
              </a:rPr>
              <a:t>:</a:t>
            </a:r>
            <a:r>
              <a:rPr lang="en-US" altLang="en-US" sz="3200" dirty="0">
                <a:solidFill>
                  <a:srgbClr val="FFFFFF"/>
                </a:solidFill>
                <a:latin typeface="Arial Bold" charset="0"/>
                <a:sym typeface="Arial Bold" charset="0"/>
              </a:rPr>
              <a:t> </a:t>
            </a:r>
          </a:p>
          <a:p>
            <a:pPr algn="ctr" eaLnBrk="1" hangingPunct="1"/>
            <a:r>
              <a:rPr lang="en-US" altLang="en-US" sz="2800" dirty="0">
                <a:solidFill>
                  <a:srgbClr val="FFC000"/>
                </a:solidFill>
                <a:cs typeface="Arial" panose="020B0604020202020204" pitchFamily="34" charset="0"/>
              </a:rPr>
              <a:t>      </a:t>
            </a:r>
            <a:r>
              <a:rPr lang="en-US" altLang="en-US" dirty="0">
                <a:solidFill>
                  <a:srgbClr val="FFC000"/>
                </a:solidFill>
                <a:cs typeface="Arial" panose="020B0604020202020204" pitchFamily="34" charset="0"/>
              </a:rPr>
              <a:t> All of us are wired </a:t>
            </a:r>
            <a:r>
              <a:rPr lang="en-US" altLang="en-US" u="sng" dirty="0">
                <a:solidFill>
                  <a:srgbClr val="FFFF00"/>
                </a:solidFill>
                <a:cs typeface="Arial" panose="020B0604020202020204" pitchFamily="34" charset="0"/>
              </a:rPr>
              <a:t>with the potential </a:t>
            </a:r>
            <a:r>
              <a:rPr lang="en-US" altLang="en-US" dirty="0">
                <a:solidFill>
                  <a:srgbClr val="FFC000"/>
                </a:solidFill>
                <a:cs typeface="Arial" panose="020B0604020202020204" pitchFamily="34" charset="0"/>
              </a:rPr>
              <a:t>to be resilient</a:t>
            </a:r>
          </a:p>
          <a:p>
            <a:pPr algn="ctr" eaLnBrk="1" hangingPunct="1"/>
            <a:r>
              <a:rPr lang="en-US" altLang="en-US" sz="1800" dirty="0">
                <a:solidFill>
                  <a:srgbClr val="FFFFFF"/>
                </a:solidFill>
                <a:cs typeface="Arial" panose="020B0604020202020204" pitchFamily="34" charset="0"/>
              </a:rPr>
              <a:t>We can learn       </a:t>
            </a:r>
            <a:r>
              <a:rPr lang="en-US" altLang="en-US" sz="1600" dirty="0">
                <a:solidFill>
                  <a:srgbClr val="FFFFFF"/>
                </a:solidFill>
                <a:cs typeface="Arial" panose="020B0604020202020204" pitchFamily="34" charset="0"/>
              </a:rPr>
              <a:t>1) to stay inside the Resilient Zone or</a:t>
            </a:r>
          </a:p>
          <a:p>
            <a:pPr algn="ctr" eaLnBrk="1" hangingPunct="1"/>
            <a:r>
              <a:rPr lang="en-US" altLang="en-US" sz="1600" dirty="0">
                <a:solidFill>
                  <a:srgbClr val="FFFFFF"/>
                </a:solidFill>
                <a:cs typeface="Arial" panose="020B0604020202020204" pitchFamily="34" charset="0"/>
              </a:rPr>
              <a:t>    2) return to it faster</a:t>
            </a:r>
          </a:p>
          <a:p>
            <a:pPr algn="ctr" eaLnBrk="1" hangingPunct="1"/>
            <a:r>
              <a:rPr lang="en-US" altLang="en-US" sz="1600" dirty="0">
                <a:solidFill>
                  <a:srgbClr val="FFFFFF"/>
                </a:solidFill>
                <a:cs typeface="Arial" panose="020B0604020202020204" pitchFamily="34" charset="0"/>
              </a:rPr>
              <a:t>                                                  3) deepen the </a:t>
            </a:r>
            <a:r>
              <a:rPr lang="en-US" altLang="en-US" sz="1600" dirty="0" err="1">
                <a:solidFill>
                  <a:srgbClr val="FFFFFF"/>
                </a:solidFill>
                <a:cs typeface="Arial" panose="020B0604020202020204" pitchFamily="34" charset="0"/>
              </a:rPr>
              <a:t>Rzone</a:t>
            </a:r>
            <a:r>
              <a:rPr lang="en-US" altLang="en-US" sz="1600" dirty="0">
                <a:solidFill>
                  <a:srgbClr val="FFFFFF"/>
                </a:solidFill>
                <a:cs typeface="Arial" panose="020B0604020202020204" pitchFamily="34" charset="0"/>
              </a:rPr>
              <a:t> through skills practice and 	positive experiences </a:t>
            </a:r>
          </a:p>
        </p:txBody>
      </p:sp>
      <p:sp>
        <p:nvSpPr>
          <p:cNvPr id="27655" name="Rectangle 7">
            <a:extLst>
              <a:ext uri="{FF2B5EF4-FFF2-40B4-BE49-F238E27FC236}">
                <a16:creationId xmlns:a16="http://schemas.microsoft.com/office/drawing/2014/main" id="{0C04012D-1C2B-22A2-C797-5705E80FD4AA}"/>
              </a:ext>
            </a:extLst>
          </p:cNvPr>
          <p:cNvSpPr>
            <a:spLocks/>
          </p:cNvSpPr>
          <p:nvPr/>
        </p:nvSpPr>
        <p:spPr bwMode="auto">
          <a:xfrm>
            <a:off x="228600" y="2667000"/>
            <a:ext cx="24733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dirty="0">
                <a:solidFill>
                  <a:srgbClr val="FFFCAB"/>
                </a:solidFill>
                <a:latin typeface="Arial Bold" charset="0"/>
                <a:sym typeface="Arial Bold" charset="0"/>
              </a:rPr>
              <a:t>Charge:</a:t>
            </a:r>
            <a:r>
              <a:rPr lang="en-US" altLang="en-US" dirty="0">
                <a:latin typeface="Arial Bold" charset="0"/>
                <a:sym typeface="Arial Bold" charset="0"/>
              </a:rPr>
              <a:t> </a:t>
            </a:r>
          </a:p>
          <a:p>
            <a:pPr algn="ctr" eaLnBrk="1" hangingPunct="1"/>
            <a:r>
              <a:rPr lang="en-US" altLang="en-US" dirty="0">
                <a:solidFill>
                  <a:srgbClr val="FF0000"/>
                </a:solidFill>
                <a:latin typeface="Arial Bold" charset="0"/>
                <a:sym typeface="Arial Bold" charset="0"/>
              </a:rPr>
              <a:t>Sympathetic</a:t>
            </a:r>
            <a:br>
              <a:rPr lang="en-US" altLang="en-US" dirty="0">
                <a:solidFill>
                  <a:srgbClr val="FFFFFF"/>
                </a:solidFill>
                <a:latin typeface="Arial Bold" charset="0"/>
                <a:sym typeface="Arial Bold" charset="0"/>
              </a:rPr>
            </a:br>
            <a:r>
              <a:rPr lang="en-US" altLang="en-US" dirty="0">
                <a:solidFill>
                  <a:srgbClr val="FFFFFF"/>
                </a:solidFill>
                <a:latin typeface="Arial Bold" charset="0"/>
                <a:sym typeface="Arial Bold" charset="0"/>
              </a:rPr>
              <a:t>Branch</a:t>
            </a:r>
          </a:p>
        </p:txBody>
      </p:sp>
      <p:grpSp>
        <p:nvGrpSpPr>
          <p:cNvPr id="27660" name="Group 12">
            <a:extLst>
              <a:ext uri="{FF2B5EF4-FFF2-40B4-BE49-F238E27FC236}">
                <a16:creationId xmlns:a16="http://schemas.microsoft.com/office/drawing/2014/main" id="{44FF4815-C43F-F916-A0C6-5642C68B3877}"/>
              </a:ext>
            </a:extLst>
          </p:cNvPr>
          <p:cNvGrpSpPr>
            <a:grpSpLocks/>
          </p:cNvGrpSpPr>
          <p:nvPr/>
        </p:nvGrpSpPr>
        <p:grpSpPr bwMode="auto">
          <a:xfrm>
            <a:off x="1419225" y="3276600"/>
            <a:ext cx="6189663" cy="1238250"/>
            <a:chOff x="0" y="0"/>
            <a:chExt cx="3899" cy="780"/>
          </a:xfrm>
        </p:grpSpPr>
        <p:sp>
          <p:nvSpPr>
            <p:cNvPr id="42002" name="Freeform 8">
              <a:extLst>
                <a:ext uri="{FF2B5EF4-FFF2-40B4-BE49-F238E27FC236}">
                  <a16:creationId xmlns:a16="http://schemas.microsoft.com/office/drawing/2014/main" id="{4B720FF4-275D-4C62-51B2-FD76A3F484C7}"/>
                </a:ext>
              </a:extLst>
            </p:cNvPr>
            <p:cNvSpPr>
              <a:spLocks/>
            </p:cNvSpPr>
            <p:nvPr/>
          </p:nvSpPr>
          <p:spPr bwMode="auto">
            <a:xfrm>
              <a:off x="0" y="0"/>
              <a:ext cx="3899" cy="780"/>
            </a:xfrm>
            <a:custGeom>
              <a:avLst/>
              <a:gdLst>
                <a:gd name="T0" fmla="*/ 0 w 21600"/>
                <a:gd name="T1" fmla="*/ 0 h 21318"/>
                <a:gd name="T2" fmla="*/ 0 w 21600"/>
                <a:gd name="T3" fmla="*/ 0 h 21318"/>
                <a:gd name="T4" fmla="*/ 0 w 21600"/>
                <a:gd name="T5" fmla="*/ 0 h 21318"/>
                <a:gd name="T6" fmla="*/ 0 w 21600"/>
                <a:gd name="T7" fmla="*/ 0 h 21318"/>
                <a:gd name="T8" fmla="*/ 0 w 21600"/>
                <a:gd name="T9" fmla="*/ 0 h 21318"/>
                <a:gd name="T10" fmla="*/ 0 w 21600"/>
                <a:gd name="T11" fmla="*/ 0 h 21318"/>
                <a:gd name="T12" fmla="*/ 0 w 21600"/>
                <a:gd name="T13" fmla="*/ 0 h 21318"/>
                <a:gd name="T14" fmla="*/ 0 w 21600"/>
                <a:gd name="T15" fmla="*/ 0 h 21318"/>
                <a:gd name="T16" fmla="*/ 0 w 21600"/>
                <a:gd name="T17" fmla="*/ 0 h 21318"/>
                <a:gd name="T18" fmla="*/ 0 w 21600"/>
                <a:gd name="T19" fmla="*/ 0 h 21318"/>
                <a:gd name="T20" fmla="*/ 0 w 21600"/>
                <a:gd name="T21" fmla="*/ 0 h 21318"/>
                <a:gd name="T22" fmla="*/ 0 w 21600"/>
                <a:gd name="T23" fmla="*/ 0 h 21318"/>
                <a:gd name="T24" fmla="*/ 0 w 21600"/>
                <a:gd name="T25" fmla="*/ 0 h 21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318">
                  <a:moveTo>
                    <a:pt x="0" y="19951"/>
                  </a:moveTo>
                  <a:cubicBezTo>
                    <a:pt x="249" y="20061"/>
                    <a:pt x="504" y="20171"/>
                    <a:pt x="1008" y="18715"/>
                  </a:cubicBezTo>
                  <a:cubicBezTo>
                    <a:pt x="1512" y="17258"/>
                    <a:pt x="2475" y="13081"/>
                    <a:pt x="3018" y="11212"/>
                  </a:cubicBezTo>
                  <a:cubicBezTo>
                    <a:pt x="3560" y="9344"/>
                    <a:pt x="3854" y="8299"/>
                    <a:pt x="4269" y="7475"/>
                  </a:cubicBezTo>
                  <a:cubicBezTo>
                    <a:pt x="4684" y="6650"/>
                    <a:pt x="5022" y="6018"/>
                    <a:pt x="5526" y="6238"/>
                  </a:cubicBezTo>
                  <a:cubicBezTo>
                    <a:pt x="6030" y="6458"/>
                    <a:pt x="6617" y="7282"/>
                    <a:pt x="7287" y="8739"/>
                  </a:cubicBezTo>
                  <a:cubicBezTo>
                    <a:pt x="7957" y="10195"/>
                    <a:pt x="8749" y="13081"/>
                    <a:pt x="9546" y="14950"/>
                  </a:cubicBezTo>
                  <a:cubicBezTo>
                    <a:pt x="10343" y="16818"/>
                    <a:pt x="11351" y="18907"/>
                    <a:pt x="12060" y="19951"/>
                  </a:cubicBezTo>
                  <a:cubicBezTo>
                    <a:pt x="12768" y="20995"/>
                    <a:pt x="13145" y="21600"/>
                    <a:pt x="13815" y="21188"/>
                  </a:cubicBezTo>
                  <a:cubicBezTo>
                    <a:pt x="14485" y="20776"/>
                    <a:pt x="15277" y="19731"/>
                    <a:pt x="16074" y="17450"/>
                  </a:cubicBezTo>
                  <a:cubicBezTo>
                    <a:pt x="16871" y="15169"/>
                    <a:pt x="17791" y="10168"/>
                    <a:pt x="18588" y="7475"/>
                  </a:cubicBezTo>
                  <a:cubicBezTo>
                    <a:pt x="19385" y="4782"/>
                    <a:pt x="20343" y="2501"/>
                    <a:pt x="20847" y="1264"/>
                  </a:cubicBezTo>
                  <a:cubicBezTo>
                    <a:pt x="21351" y="27"/>
                    <a:pt x="21473" y="0"/>
                    <a:pt x="21600" y="0"/>
                  </a:cubicBezTo>
                </a:path>
              </a:pathLst>
            </a:custGeom>
            <a:noFill/>
            <a:ln w="571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003" name="Line 9">
              <a:extLst>
                <a:ext uri="{FF2B5EF4-FFF2-40B4-BE49-F238E27FC236}">
                  <a16:creationId xmlns:a16="http://schemas.microsoft.com/office/drawing/2014/main" id="{3530CEAB-9FBF-174E-255D-B0BB5F5A618F}"/>
                </a:ext>
              </a:extLst>
            </p:cNvPr>
            <p:cNvSpPr>
              <a:spLocks noChangeShapeType="1"/>
            </p:cNvSpPr>
            <p:nvPr/>
          </p:nvSpPr>
          <p:spPr bwMode="auto">
            <a:xfrm rot="10800000" flipH="1">
              <a:off x="363" y="413"/>
              <a:ext cx="363" cy="27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42004" name="Line 10">
              <a:extLst>
                <a:ext uri="{FF2B5EF4-FFF2-40B4-BE49-F238E27FC236}">
                  <a16:creationId xmlns:a16="http://schemas.microsoft.com/office/drawing/2014/main" id="{D3E269EC-D425-58AB-9DE9-F43A0608CEE1}"/>
                </a:ext>
              </a:extLst>
            </p:cNvPr>
            <p:cNvSpPr>
              <a:spLocks noChangeShapeType="1"/>
            </p:cNvSpPr>
            <p:nvPr/>
          </p:nvSpPr>
          <p:spPr bwMode="auto">
            <a:xfrm>
              <a:off x="1225" y="368"/>
              <a:ext cx="454" cy="22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42005" name="Line 11">
              <a:extLst>
                <a:ext uri="{FF2B5EF4-FFF2-40B4-BE49-F238E27FC236}">
                  <a16:creationId xmlns:a16="http://schemas.microsoft.com/office/drawing/2014/main" id="{12F02F0E-DD37-3368-693E-B6A21692D75B}"/>
                </a:ext>
              </a:extLst>
            </p:cNvPr>
            <p:cNvSpPr>
              <a:spLocks noChangeShapeType="1"/>
            </p:cNvSpPr>
            <p:nvPr/>
          </p:nvSpPr>
          <p:spPr bwMode="auto">
            <a:xfrm rot="10800000" flipH="1">
              <a:off x="3130" y="277"/>
              <a:ext cx="363" cy="2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27661" name="Rectangle 13">
            <a:extLst>
              <a:ext uri="{FF2B5EF4-FFF2-40B4-BE49-F238E27FC236}">
                <a16:creationId xmlns:a16="http://schemas.microsoft.com/office/drawing/2014/main" id="{527D2BAD-A43D-B79F-8792-A7F4F9BB5F53}"/>
              </a:ext>
            </a:extLst>
          </p:cNvPr>
          <p:cNvSpPr>
            <a:spLocks/>
          </p:cNvSpPr>
          <p:nvPr/>
        </p:nvSpPr>
        <p:spPr bwMode="auto">
          <a:xfrm>
            <a:off x="3985998" y="3132138"/>
            <a:ext cx="23753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dirty="0">
                <a:latin typeface="Arial Bold" charset="0"/>
                <a:sym typeface="Arial Bold" charset="0"/>
              </a:rPr>
              <a:t> </a:t>
            </a:r>
            <a:r>
              <a:rPr lang="en-US" altLang="en-US" dirty="0">
                <a:solidFill>
                  <a:srgbClr val="FFFCAB"/>
                </a:solidFill>
                <a:latin typeface="Arial Bold" charset="0"/>
                <a:sym typeface="Arial Bold" charset="0"/>
              </a:rPr>
              <a:t>Release:</a:t>
            </a:r>
          </a:p>
          <a:p>
            <a:pPr algn="ctr" eaLnBrk="1" hangingPunct="1"/>
            <a:r>
              <a:rPr lang="en-US" altLang="en-US" dirty="0">
                <a:solidFill>
                  <a:schemeClr val="accent1">
                    <a:lumMod val="20000"/>
                    <a:lumOff val="80000"/>
                  </a:schemeClr>
                </a:solidFill>
                <a:latin typeface="Arial Bold" charset="0"/>
                <a:sym typeface="Arial Bold" charset="0"/>
              </a:rPr>
              <a:t>Parasympathetic</a:t>
            </a:r>
            <a:endParaRPr lang="en-US" altLang="en-US" dirty="0">
              <a:solidFill>
                <a:srgbClr val="FFFFFF"/>
              </a:solidFill>
              <a:latin typeface="Arial Bold" charset="0"/>
              <a:sym typeface="Arial Bold" charset="0"/>
            </a:endParaRPr>
          </a:p>
          <a:p>
            <a:pPr algn="ctr" eaLnBrk="1" hangingPunct="1"/>
            <a:r>
              <a:rPr lang="en-US" altLang="en-US" dirty="0">
                <a:solidFill>
                  <a:srgbClr val="FFFFFF"/>
                </a:solidFill>
                <a:latin typeface="Arial Bold" charset="0"/>
                <a:sym typeface="Arial Bold" charset="0"/>
              </a:rPr>
              <a:t>Branch</a:t>
            </a:r>
          </a:p>
        </p:txBody>
      </p:sp>
      <p:sp>
        <p:nvSpPr>
          <p:cNvPr id="41994" name="Line 14">
            <a:extLst>
              <a:ext uri="{FF2B5EF4-FFF2-40B4-BE49-F238E27FC236}">
                <a16:creationId xmlns:a16="http://schemas.microsoft.com/office/drawing/2014/main" id="{E4A3C10F-B226-3AF1-5BD5-983F10DFE884}"/>
              </a:ext>
            </a:extLst>
          </p:cNvPr>
          <p:cNvSpPr>
            <a:spLocks noChangeShapeType="1"/>
          </p:cNvSpPr>
          <p:nvPr/>
        </p:nvSpPr>
        <p:spPr bwMode="auto">
          <a:xfrm>
            <a:off x="609600" y="2590800"/>
            <a:ext cx="7620000" cy="1588"/>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1995" name="Line 15">
            <a:extLst>
              <a:ext uri="{FF2B5EF4-FFF2-40B4-BE49-F238E27FC236}">
                <a16:creationId xmlns:a16="http://schemas.microsoft.com/office/drawing/2014/main" id="{437A0541-1385-97D7-B011-B86F1B5C8A21}"/>
              </a:ext>
            </a:extLst>
          </p:cNvPr>
          <p:cNvSpPr>
            <a:spLocks noChangeShapeType="1"/>
          </p:cNvSpPr>
          <p:nvPr/>
        </p:nvSpPr>
        <p:spPr bwMode="auto">
          <a:xfrm>
            <a:off x="609600" y="4648200"/>
            <a:ext cx="7620000" cy="1588"/>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7664" name="Rectangle 16">
            <a:extLst>
              <a:ext uri="{FF2B5EF4-FFF2-40B4-BE49-F238E27FC236}">
                <a16:creationId xmlns:a16="http://schemas.microsoft.com/office/drawing/2014/main" id="{CBF0C70A-A784-7346-5E2F-560353C0ED6D}"/>
              </a:ext>
            </a:extLst>
          </p:cNvPr>
          <p:cNvSpPr>
            <a:spLocks/>
          </p:cNvSpPr>
          <p:nvPr/>
        </p:nvSpPr>
        <p:spPr bwMode="auto">
          <a:xfrm rot="-5400000">
            <a:off x="7016750" y="3652838"/>
            <a:ext cx="3073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dirty="0">
                <a:cs typeface="Arial" panose="020B0604020202020204" pitchFamily="34" charset="0"/>
              </a:rPr>
              <a:t>         </a:t>
            </a:r>
            <a:r>
              <a:rPr lang="en-US" altLang="en-US" dirty="0">
                <a:solidFill>
                  <a:srgbClr val="FFFCAB"/>
                </a:solidFill>
                <a:latin typeface="Arial Bold" charset="0"/>
                <a:sym typeface="Arial Bold" charset="0"/>
              </a:rPr>
              <a:t>Resilient Zone</a:t>
            </a:r>
          </a:p>
        </p:txBody>
      </p:sp>
      <p:sp>
        <p:nvSpPr>
          <p:cNvPr id="27665" name="Freeform 17">
            <a:extLst>
              <a:ext uri="{FF2B5EF4-FFF2-40B4-BE49-F238E27FC236}">
                <a16:creationId xmlns:a16="http://schemas.microsoft.com/office/drawing/2014/main" id="{F2A52669-FC65-A4FF-0E84-D769FD490CC9}"/>
              </a:ext>
            </a:extLst>
          </p:cNvPr>
          <p:cNvSpPr>
            <a:spLocks/>
          </p:cNvSpPr>
          <p:nvPr/>
        </p:nvSpPr>
        <p:spPr bwMode="auto">
          <a:xfrm>
            <a:off x="8229600" y="3200400"/>
            <a:ext cx="228600" cy="1371600"/>
          </a:xfrm>
          <a:custGeom>
            <a:avLst/>
            <a:gdLst>
              <a:gd name="T0" fmla="*/ 0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rgbClr val="80808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998" name="Rectangle 18">
            <a:extLst>
              <a:ext uri="{FF2B5EF4-FFF2-40B4-BE49-F238E27FC236}">
                <a16:creationId xmlns:a16="http://schemas.microsoft.com/office/drawing/2014/main" id="{9FF46F97-DA0F-4D5A-FB7B-45DCA64C92E0}"/>
              </a:ext>
            </a:extLst>
          </p:cNvPr>
          <p:cNvSpPr>
            <a:spLocks/>
          </p:cNvSpPr>
          <p:nvPr/>
        </p:nvSpPr>
        <p:spPr bwMode="auto">
          <a:xfrm>
            <a:off x="381000" y="6299200"/>
            <a:ext cx="4368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b"/>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Arial Bold" charset="0"/>
              <a:sym typeface="Arial Bold" charset="0"/>
            </a:endParaRPr>
          </a:p>
        </p:txBody>
      </p:sp>
      <p:sp>
        <p:nvSpPr>
          <p:cNvPr id="41999" name="Rectangle 20">
            <a:extLst>
              <a:ext uri="{FF2B5EF4-FFF2-40B4-BE49-F238E27FC236}">
                <a16:creationId xmlns:a16="http://schemas.microsoft.com/office/drawing/2014/main" id="{596DF9FA-683B-568C-CCC3-5DF9154B6433}"/>
              </a:ext>
            </a:extLst>
          </p:cNvPr>
          <p:cNvSpPr>
            <a:spLocks/>
          </p:cNvSpPr>
          <p:nvPr/>
        </p:nvSpPr>
        <p:spPr bwMode="auto">
          <a:xfrm>
            <a:off x="304800" y="5191125"/>
            <a:ext cx="8712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dirty="0">
                <a:cs typeface="Arial" panose="020B0604020202020204" pitchFamily="34" charset="0"/>
              </a:rPr>
              <a:t> </a:t>
            </a:r>
            <a:r>
              <a:rPr lang="en-US" altLang="en-US" sz="2800" dirty="0">
                <a:solidFill>
                  <a:srgbClr val="FFFF00"/>
                </a:solidFill>
                <a:cs typeface="Arial" panose="020B0604020202020204" pitchFamily="34" charset="0"/>
              </a:rPr>
              <a:t>The Science Behind Resilience</a:t>
            </a:r>
            <a:r>
              <a:rPr lang="en-US" altLang="en-US" sz="2800" dirty="0">
                <a:solidFill>
                  <a:srgbClr val="FFFFFF"/>
                </a:solidFill>
                <a:cs typeface="Arial" panose="020B0604020202020204" pitchFamily="34" charset="0"/>
              </a:rPr>
              <a:t>:</a:t>
            </a:r>
          </a:p>
          <a:p>
            <a:pPr algn="ctr" eaLnBrk="1" hangingPunct="1"/>
            <a:r>
              <a:rPr lang="en-US" altLang="en-US" sz="1800" dirty="0">
                <a:solidFill>
                  <a:srgbClr val="FFFFFF"/>
                </a:solidFill>
                <a:cs typeface="Arial" panose="020B0604020202020204" pitchFamily="34" charset="0"/>
              </a:rPr>
              <a:t>Learning to control reactivity, decrease stress chemicals,</a:t>
            </a:r>
          </a:p>
          <a:p>
            <a:pPr algn="ctr" eaLnBrk="1" hangingPunct="1"/>
            <a:r>
              <a:rPr lang="en-US" altLang="en-US" sz="1800" dirty="0">
                <a:solidFill>
                  <a:srgbClr val="FFFFFF"/>
                </a:solidFill>
                <a:cs typeface="Arial" panose="020B0604020202020204" pitchFamily="34" charset="0"/>
              </a:rPr>
              <a:t>and boost pro-social behaviors in children &amp; adults</a:t>
            </a:r>
          </a:p>
          <a:p>
            <a:pPr algn="ctr" eaLnBrk="1" hangingPunct="1"/>
            <a:endParaRPr lang="en-US" altLang="en-US" sz="1800" dirty="0">
              <a:solidFill>
                <a:srgbClr val="FFFFFF"/>
              </a:solidFill>
              <a:cs typeface="Arial" panose="020B0604020202020204" pitchFamily="34" charset="0"/>
            </a:endParaRPr>
          </a:p>
          <a:p>
            <a:pPr algn="ctr" eaLnBrk="1" hangingPunct="1"/>
            <a:endParaRPr lang="en-US" altLang="en-US" sz="2800" dirty="0">
              <a:solidFill>
                <a:srgbClr val="FFFFFF"/>
              </a:solidFill>
              <a:cs typeface="Arial" panose="020B0604020202020204" pitchFamily="34" charset="0"/>
            </a:endParaRPr>
          </a:p>
        </p:txBody>
      </p:sp>
      <p:sp>
        <p:nvSpPr>
          <p:cNvPr id="42000" name="Footer Placeholder 1">
            <a:extLst>
              <a:ext uri="{FF2B5EF4-FFF2-40B4-BE49-F238E27FC236}">
                <a16:creationId xmlns:a16="http://schemas.microsoft.com/office/drawing/2014/main" id="{AD07D4F2-EEE3-ABA8-0F8B-CE528F59C1B5}"/>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dirty="0">
                <a:solidFill>
                  <a:schemeClr val="bg1"/>
                </a:solidFill>
              </a:rPr>
              <a:t>   TGW 2012 ©</a:t>
            </a:r>
          </a:p>
        </p:txBody>
      </p:sp>
      <p:sp>
        <p:nvSpPr>
          <p:cNvPr id="42001" name="TextBox 21">
            <a:extLst>
              <a:ext uri="{FF2B5EF4-FFF2-40B4-BE49-F238E27FC236}">
                <a16:creationId xmlns:a16="http://schemas.microsoft.com/office/drawing/2014/main" id="{23C556B9-AA53-CAA7-8F27-5D6905817300}"/>
              </a:ext>
            </a:extLst>
          </p:cNvPr>
          <p:cNvSpPr txBox="1">
            <a:spLocks noChangeArrowheads="1"/>
          </p:cNvSpPr>
          <p:nvPr/>
        </p:nvSpPr>
        <p:spPr bwMode="auto">
          <a:xfrm>
            <a:off x="-1765300" y="8763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 name="TextBox 1">
            <a:extLst>
              <a:ext uri="{FF2B5EF4-FFF2-40B4-BE49-F238E27FC236}">
                <a16:creationId xmlns:a16="http://schemas.microsoft.com/office/drawing/2014/main" id="{117F6DE8-3E59-010F-B9B7-580D0753D77F}"/>
              </a:ext>
            </a:extLst>
          </p:cNvPr>
          <p:cNvSpPr txBox="1"/>
          <p:nvPr/>
        </p:nvSpPr>
        <p:spPr>
          <a:xfrm>
            <a:off x="304800" y="6267450"/>
            <a:ext cx="2613216" cy="307777"/>
          </a:xfrm>
          <a:prstGeom prst="rect">
            <a:avLst/>
          </a:prstGeom>
          <a:noFill/>
        </p:spPr>
        <p:txBody>
          <a:bodyPr wrap="none" rtlCol="0">
            <a:spAutoFit/>
          </a:bodyPr>
          <a:lstStyle/>
          <a:p>
            <a:r>
              <a:rPr lang="en-US" sz="1400" dirty="0">
                <a:solidFill>
                  <a:schemeClr val="bg1">
                    <a:lumMod val="75000"/>
                  </a:schemeClr>
                </a:solidFill>
              </a:rPr>
              <a:t>Adapted from work Dan Siegel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7660"/>
                                        </p:tgtEl>
                                        <p:attrNameLst>
                                          <p:attrName>style.visibility</p:attrName>
                                        </p:attrNameLst>
                                      </p:cBhvr>
                                      <p:to>
                                        <p:strVal val="visible"/>
                                      </p:to>
                                    </p:set>
                                    <p:animEffect transition="in" filter="wipe(left)">
                                      <p:cBhvr>
                                        <p:cTn id="7" dur="500"/>
                                        <p:tgtEl>
                                          <p:spTgt spid="276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4" fill="hold" nodeType="clickEffect">
                                  <p:stCondLst>
                                    <p:cond delay="0"/>
                                  </p:stCondLst>
                                  <p:childTnLst>
                                    <p:animEffect transition="out" filter="wipe(down)">
                                      <p:cBhvr>
                                        <p:cTn id="11" dur="500"/>
                                        <p:tgtEl>
                                          <p:spTgt spid="27660"/>
                                        </p:tgtEl>
                                      </p:cBhvr>
                                    </p:animEffect>
                                    <p:set>
                                      <p:cBhvr>
                                        <p:cTn id="12" dur="1" fill="hold">
                                          <p:stCondLst>
                                            <p:cond delay="499"/>
                                          </p:stCondLst>
                                        </p:cTn>
                                        <p:tgtEl>
                                          <p:spTgt spid="27660"/>
                                        </p:tgtEl>
                                        <p:attrNameLst>
                                          <p:attrName>style.visibility</p:attrName>
                                        </p:attrNameLst>
                                      </p:cBhvr>
                                      <p:to>
                                        <p:strVal val="hidden"/>
                                      </p:to>
                                    </p:set>
                                  </p:childTnLst>
                                </p:cTn>
                              </p:par>
                            </p:childTnLst>
                          </p:cTn>
                        </p:par>
                        <p:par>
                          <p:cTn id="13" fill="hold" nodeType="afterGroup">
                            <p:stCondLst>
                              <p:cond delay="500"/>
                            </p:stCondLst>
                            <p:childTnLst>
                              <p:par>
                                <p:cTn id="14" presetID="22" presetClass="entr" presetSubtype="8" fill="hold" grpId="0" nodeType="afterEffect">
                                  <p:stCondLst>
                                    <p:cond delay="5000"/>
                                  </p:stCondLst>
                                  <p:childTnLst>
                                    <p:set>
                                      <p:cBhvr>
                                        <p:cTn id="15" dur="1" fill="hold">
                                          <p:stCondLst>
                                            <p:cond delay="0"/>
                                          </p:stCondLst>
                                        </p:cTn>
                                        <p:tgtEl>
                                          <p:spTgt spid="27661"/>
                                        </p:tgtEl>
                                        <p:attrNameLst>
                                          <p:attrName>style.visibility</p:attrName>
                                        </p:attrNameLst>
                                      </p:cBhvr>
                                      <p:to>
                                        <p:strVal val="visible"/>
                                      </p:to>
                                    </p:set>
                                    <p:animEffect transition="in" filter="wipe(left)">
                                      <p:cBhvr>
                                        <p:cTn id="16" dur="500"/>
                                        <p:tgtEl>
                                          <p:spTgt spid="2766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xit" presetSubtype="4" fill="hold" grpId="1" nodeType="clickEffect">
                                  <p:stCondLst>
                                    <p:cond delay="0"/>
                                  </p:stCondLst>
                                  <p:childTnLst>
                                    <p:animEffect transition="out" filter="wipe(down)">
                                      <p:cBhvr>
                                        <p:cTn id="20" dur="500"/>
                                        <p:tgtEl>
                                          <p:spTgt spid="27661"/>
                                        </p:tgtEl>
                                      </p:cBhvr>
                                    </p:animEffect>
                                    <p:set>
                                      <p:cBhvr>
                                        <p:cTn id="21" dur="1" fill="hold">
                                          <p:stCondLst>
                                            <p:cond delay="499"/>
                                          </p:stCondLst>
                                        </p:cTn>
                                        <p:tgtEl>
                                          <p:spTgt spid="27661"/>
                                        </p:tgtEl>
                                        <p:attrNameLst>
                                          <p:attrName>style.visibility</p:attrName>
                                        </p:attrNameLst>
                                      </p:cBhvr>
                                      <p:to>
                                        <p:strVal val="hidden"/>
                                      </p:to>
                                    </p:set>
                                  </p:childTnLst>
                                </p:cTn>
                              </p:par>
                            </p:childTnLst>
                          </p:cTn>
                        </p:par>
                        <p:par>
                          <p:cTn id="22" fill="hold" nodeType="afterGroup">
                            <p:stCondLst>
                              <p:cond delay="500"/>
                            </p:stCondLst>
                            <p:childTnLst>
                              <p:par>
                                <p:cTn id="23" presetID="22" presetClass="entr" presetSubtype="8" fill="hold" grpId="0" nodeType="afterEffect">
                                  <p:stCondLst>
                                    <p:cond delay="2000"/>
                                  </p:stCondLst>
                                  <p:childTnLst>
                                    <p:set>
                                      <p:cBhvr>
                                        <p:cTn id="24" dur="1" fill="hold">
                                          <p:stCondLst>
                                            <p:cond delay="0"/>
                                          </p:stCondLst>
                                        </p:cTn>
                                        <p:tgtEl>
                                          <p:spTgt spid="27655"/>
                                        </p:tgtEl>
                                        <p:attrNameLst>
                                          <p:attrName>style.visibility</p:attrName>
                                        </p:attrNameLst>
                                      </p:cBhvr>
                                      <p:to>
                                        <p:strVal val="visible"/>
                                      </p:to>
                                    </p:set>
                                    <p:animEffect transition="in" filter="wipe(left)">
                                      <p:cBhvr>
                                        <p:cTn id="25" dur="500"/>
                                        <p:tgtEl>
                                          <p:spTgt spid="27655"/>
                                        </p:tgtEl>
                                      </p:cBhvr>
                                    </p:animEffect>
                                  </p:childTnLst>
                                </p:cTn>
                              </p:par>
                            </p:childTnLst>
                          </p:cTn>
                        </p:par>
                        <p:par>
                          <p:cTn id="26" fill="hold" nodeType="afterGroup">
                            <p:stCondLst>
                              <p:cond delay="3000"/>
                            </p:stCondLst>
                            <p:childTnLst>
                              <p:par>
                                <p:cTn id="27" presetID="22" presetClass="entr" presetSubtype="2" fill="hold" grpId="0" nodeType="afterEffect">
                                  <p:stCondLst>
                                    <p:cond delay="500"/>
                                  </p:stCondLst>
                                  <p:childTnLst>
                                    <p:set>
                                      <p:cBhvr>
                                        <p:cTn id="28" dur="1" fill="hold">
                                          <p:stCondLst>
                                            <p:cond delay="0"/>
                                          </p:stCondLst>
                                        </p:cTn>
                                        <p:tgtEl>
                                          <p:spTgt spid="27664"/>
                                        </p:tgtEl>
                                        <p:attrNameLst>
                                          <p:attrName>style.visibility</p:attrName>
                                        </p:attrNameLst>
                                      </p:cBhvr>
                                      <p:to>
                                        <p:strVal val="visible"/>
                                      </p:to>
                                    </p:set>
                                    <p:animEffect transition="in" filter="wipe(right)">
                                      <p:cBhvr>
                                        <p:cTn id="29" dur="500"/>
                                        <p:tgtEl>
                                          <p:spTgt spid="27664"/>
                                        </p:tgtEl>
                                      </p:cBhvr>
                                    </p:animEffect>
                                  </p:childTnLst>
                                </p:cTn>
                              </p:par>
                            </p:childTnLst>
                          </p:cTn>
                        </p:par>
                        <p:par>
                          <p:cTn id="30" fill="hold" nodeType="afterGroup">
                            <p:stCondLst>
                              <p:cond delay="4000"/>
                            </p:stCondLst>
                            <p:childTnLst>
                              <p:par>
                                <p:cTn id="31" presetID="22" presetClass="entr" presetSubtype="8" fill="hold" nodeType="afterEffect">
                                  <p:stCondLst>
                                    <p:cond delay="1000"/>
                                  </p:stCondLst>
                                  <p:childTnLst>
                                    <p:set>
                                      <p:cBhvr>
                                        <p:cTn id="32" dur="1" fill="hold">
                                          <p:stCondLst>
                                            <p:cond delay="0"/>
                                          </p:stCondLst>
                                        </p:cTn>
                                        <p:tgtEl>
                                          <p:spTgt spid="27665"/>
                                        </p:tgtEl>
                                        <p:attrNameLst>
                                          <p:attrName>style.visibility</p:attrName>
                                        </p:attrNameLst>
                                      </p:cBhvr>
                                      <p:to>
                                        <p:strVal val="visible"/>
                                      </p:to>
                                    </p:set>
                                    <p:animEffect transition="in" filter="wipe(left)">
                                      <p:cBhvr>
                                        <p:cTn id="33" dur="500"/>
                                        <p:tgtEl>
                                          <p:spTgt spid="27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autoUpdateAnimBg="0"/>
      <p:bldP spid="27661" grpId="0" autoUpdateAnimBg="0"/>
      <p:bldP spid="27661" grpId="1" autoUpdateAnimBg="0"/>
      <p:bldP spid="2766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4">
            <a:extLst>
              <a:ext uri="{FF2B5EF4-FFF2-40B4-BE49-F238E27FC236}">
                <a16:creationId xmlns:a16="http://schemas.microsoft.com/office/drawing/2014/main" id="{70A06028-08BA-0607-4B8A-999CA66576FC}"/>
              </a:ext>
            </a:extLst>
          </p:cNvPr>
          <p:cNvSpPr>
            <a:spLocks noGrp="1"/>
          </p:cNvSpPr>
          <p:nvPr>
            <p:ph type="title"/>
          </p:nvPr>
        </p:nvSpPr>
        <p:spPr bwMode="auto">
          <a:xfrm>
            <a:off x="457200" y="274639"/>
            <a:ext cx="8229600" cy="8286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b="0" dirty="0">
                <a:ea typeface="ＭＳ Ｐゴシック" panose="020B0600070205080204" pitchFamily="34" charset="-128"/>
              </a:rPr>
              <a:t>A Key</a:t>
            </a:r>
            <a:r>
              <a:rPr lang="en-US" altLang="en-US" sz="2400" dirty="0">
                <a:ea typeface="ＭＳ Ｐゴシック" panose="020B0600070205080204" pitchFamily="34" charset="-128"/>
              </a:rPr>
              <a:t> </a:t>
            </a:r>
            <a:r>
              <a:rPr lang="en-US" altLang="en-US" sz="2400" b="0" dirty="0">
                <a:ea typeface="ＭＳ Ｐゴシック" panose="020B0600070205080204" pitchFamily="34" charset="-128"/>
              </a:rPr>
              <a:t>Player in Shaping Our Behavior: </a:t>
            </a:r>
            <a:br>
              <a:rPr lang="en-US" altLang="en-US" sz="2400" b="0" dirty="0">
                <a:ea typeface="ＭＳ Ｐゴシック" panose="020B0600070205080204" pitchFamily="34" charset="-128"/>
              </a:rPr>
            </a:br>
            <a:r>
              <a:rPr lang="en-US" altLang="en-US" sz="2400" b="0" dirty="0">
                <a:ea typeface="ＭＳ Ｐゴシック" panose="020B0600070205080204" pitchFamily="34" charset="-128"/>
              </a:rPr>
              <a:t>The </a:t>
            </a:r>
            <a:r>
              <a:rPr lang="en-US" altLang="en-US" sz="2400" b="0" u="sng" dirty="0">
                <a:ea typeface="ＭＳ Ｐゴシック" panose="020B0600070205080204" pitchFamily="34" charset="-128"/>
              </a:rPr>
              <a:t>Amygdala:</a:t>
            </a:r>
            <a:r>
              <a:rPr lang="en-US" altLang="en-US" sz="2400" b="0" dirty="0">
                <a:ea typeface="ＭＳ Ｐゴシック" panose="020B0600070205080204" pitchFamily="34" charset="-128"/>
              </a:rPr>
              <a:t>  Our Brain’s Smoke Detector</a:t>
            </a:r>
          </a:p>
        </p:txBody>
      </p:sp>
      <p:sp>
        <p:nvSpPr>
          <p:cNvPr id="57346" name="Content Placeholder 5">
            <a:extLst>
              <a:ext uri="{FF2B5EF4-FFF2-40B4-BE49-F238E27FC236}">
                <a16:creationId xmlns:a16="http://schemas.microsoft.com/office/drawing/2014/main" id="{F4D25BC3-9682-D384-1939-02D49F1FD944}"/>
              </a:ext>
            </a:extLst>
          </p:cNvPr>
          <p:cNvSpPr>
            <a:spLocks noGrp="1" noChangeArrowheads="1"/>
          </p:cNvSpPr>
          <p:nvPr>
            <p:ph sz="half" idx="1"/>
          </p:nvPr>
        </p:nvSpPr>
        <p:spPr bwMode="auto">
          <a:xfrm>
            <a:off x="457200" y="1229795"/>
            <a:ext cx="3886200" cy="49424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b="0" dirty="0">
                <a:ea typeface="ＭＳ Ｐゴシック" panose="020B0600070205080204" pitchFamily="34" charset="-128"/>
              </a:rPr>
              <a:t>Has a “</a:t>
            </a:r>
            <a:r>
              <a:rPr lang="en-US" altLang="ja-JP" sz="2000" b="0" u="sng" dirty="0">
                <a:solidFill>
                  <a:srgbClr val="FF6600"/>
                </a:solidFill>
                <a:ea typeface="ＭＳ Ｐゴシック" panose="020B0600070205080204" pitchFamily="34" charset="-128"/>
              </a:rPr>
              <a:t>negativity</a:t>
            </a:r>
            <a:r>
              <a:rPr lang="en-US" altLang="ja-JP" sz="2000" b="0" dirty="0">
                <a:ea typeface="ＭＳ Ｐゴシック" panose="020B0600070205080204" pitchFamily="34" charset="-128"/>
              </a:rPr>
              <a:t> bias</a:t>
            </a:r>
            <a:r>
              <a:rPr lang="en-US" altLang="en-US" sz="2000" b="0" dirty="0">
                <a:ea typeface="ＭＳ Ｐゴシック" panose="020B0600070205080204" pitchFamily="34" charset="-128"/>
              </a:rPr>
              <a:t>”</a:t>
            </a:r>
            <a:endParaRPr lang="en-US" altLang="ja-JP" sz="2000" b="0" dirty="0">
              <a:ea typeface="ＭＳ Ｐゴシック" panose="020B0600070205080204" pitchFamily="34" charset="-128"/>
            </a:endParaRPr>
          </a:p>
          <a:p>
            <a:endParaRPr lang="en-US" altLang="en-US" sz="2000" b="0" dirty="0">
              <a:ea typeface="ＭＳ Ｐゴシック" panose="020B0600070205080204" pitchFamily="34" charset="-128"/>
            </a:endParaRPr>
          </a:p>
          <a:p>
            <a:r>
              <a:rPr lang="en-US" altLang="en-US" sz="1800" b="0" u="sng" dirty="0">
                <a:solidFill>
                  <a:srgbClr val="FFC000"/>
                </a:solidFill>
                <a:ea typeface="ＭＳ Ｐゴシック" panose="020B0600070205080204" pitchFamily="34" charset="-128"/>
              </a:rPr>
              <a:t>Translates</a:t>
            </a:r>
            <a:r>
              <a:rPr lang="en-US" altLang="en-US" sz="1800" b="0" dirty="0">
                <a:ea typeface="ＭＳ Ｐゴシック" panose="020B0600070205080204" pitchFamily="34" charset="-128"/>
              </a:rPr>
              <a:t> sensations from the outside world</a:t>
            </a:r>
          </a:p>
          <a:p>
            <a:pPr lvl="1"/>
            <a:r>
              <a:rPr lang="en-US" altLang="en-US" sz="1800" b="0" dirty="0">
                <a:ea typeface="ＭＳ Ｐゴシック" panose="020B0600070205080204" pitchFamily="34" charset="-128"/>
              </a:rPr>
              <a:t>What’s unexpected/novel?</a:t>
            </a:r>
          </a:p>
          <a:p>
            <a:pPr lvl="1"/>
            <a:r>
              <a:rPr lang="en-US" altLang="en-US" sz="1800" b="0" dirty="0">
                <a:ea typeface="ＭＳ Ｐゴシック" panose="020B0600070205080204" pitchFamily="34" charset="-128"/>
              </a:rPr>
              <a:t>Is there a threat?</a:t>
            </a:r>
          </a:p>
          <a:p>
            <a:r>
              <a:rPr lang="en-US" altLang="en-US" sz="1800" b="0" dirty="0">
                <a:ea typeface="ＭＳ Ｐゴシック" panose="020B0600070205080204" pitchFamily="34" charset="-128"/>
              </a:rPr>
              <a:t>It can become mis-calibrated</a:t>
            </a:r>
            <a:br>
              <a:rPr lang="en-US" altLang="en-US" sz="1800" b="0" dirty="0">
                <a:ea typeface="ＭＳ Ｐゴシック" panose="020B0600070205080204" pitchFamily="34" charset="-128"/>
              </a:rPr>
            </a:br>
            <a:endParaRPr lang="en-US" altLang="en-US" sz="1800" b="0" dirty="0">
              <a:ea typeface="ＭＳ Ｐゴシック" panose="020B0600070205080204" pitchFamily="34" charset="-128"/>
            </a:endParaRPr>
          </a:p>
          <a:p>
            <a:r>
              <a:rPr lang="en-US" altLang="en-US" sz="1800" b="0" dirty="0">
                <a:ea typeface="ＭＳ Ｐゴシック" panose="020B0600070205080204" pitchFamily="34" charset="-128"/>
              </a:rPr>
              <a:t>assesses </a:t>
            </a:r>
            <a:r>
              <a:rPr lang="en-US" altLang="en-US" sz="1800" b="0" dirty="0">
                <a:solidFill>
                  <a:srgbClr val="FFFF00"/>
                </a:solidFill>
                <a:ea typeface="ＭＳ Ｐゴシック" panose="020B0600070205080204" pitchFamily="34" charset="-128"/>
              </a:rPr>
              <a:t>safety:</a:t>
            </a:r>
            <a:r>
              <a:rPr lang="en-US" altLang="en-US" sz="1800" b="0" dirty="0">
                <a:ea typeface="ＭＳ Ｐゴシック" panose="020B0600070205080204" pitchFamily="34" charset="-128"/>
              </a:rPr>
              <a:t> below our level of consciousness</a:t>
            </a:r>
          </a:p>
          <a:p>
            <a:pPr lvl="1"/>
            <a:endParaRPr lang="en-US" altLang="en-US" sz="1800" b="0" dirty="0">
              <a:ea typeface="ＭＳ Ｐゴシック" panose="020B0600070205080204" pitchFamily="34" charset="-128"/>
            </a:endParaRPr>
          </a:p>
          <a:p>
            <a:pPr lvl="1"/>
            <a:r>
              <a:rPr lang="en-US" altLang="en-US" sz="1800" b="0" dirty="0">
                <a:solidFill>
                  <a:srgbClr val="FFFFFF"/>
                </a:solidFill>
                <a:ea typeface="ＭＳ Ｐゴシック" panose="020B0600070205080204" pitchFamily="34" charset="-128"/>
              </a:rPr>
              <a:t>It creates </a:t>
            </a:r>
            <a:r>
              <a:rPr lang="en-US" altLang="en-US" sz="1800" b="0" dirty="0">
                <a:solidFill>
                  <a:schemeClr val="tx1"/>
                </a:solidFill>
                <a:ea typeface="ＭＳ Ｐゴシック" panose="020B0600070205080204" pitchFamily="34" charset="-128"/>
              </a:rPr>
              <a:t>patterns</a:t>
            </a:r>
            <a:r>
              <a:rPr lang="en-US" altLang="en-US" sz="1800" b="0" dirty="0">
                <a:solidFill>
                  <a:srgbClr val="FFFFFF"/>
                </a:solidFill>
                <a:ea typeface="ＭＳ Ｐゴシック" panose="020B0600070205080204" pitchFamily="34" charset="-128"/>
              </a:rPr>
              <a:t> from </a:t>
            </a:r>
            <a:r>
              <a:rPr lang="en-US" altLang="en-US" sz="1800" b="0" dirty="0">
                <a:solidFill>
                  <a:srgbClr val="FFC000"/>
                </a:solidFill>
                <a:ea typeface="ＭＳ Ｐゴシック" panose="020B0600070205080204" pitchFamily="34" charset="-128"/>
              </a:rPr>
              <a:t>highly charged emotional memories </a:t>
            </a:r>
            <a:r>
              <a:rPr lang="en-US" altLang="en-US" sz="1800" b="0" dirty="0">
                <a:solidFill>
                  <a:srgbClr val="FFFFFF"/>
                </a:solidFill>
                <a:ea typeface="ＭＳ Ｐゴシック" panose="020B0600070205080204" pitchFamily="34" charset="-128"/>
              </a:rPr>
              <a:t>such as fear &amp; terror that can become “triggers” </a:t>
            </a:r>
          </a:p>
          <a:p>
            <a:endParaRPr lang="en-US" altLang="en-US" sz="2400" b="0" dirty="0">
              <a:ea typeface="ＭＳ Ｐゴシック" panose="020B0600070205080204" pitchFamily="34" charset="-128"/>
            </a:endParaRPr>
          </a:p>
          <a:p>
            <a:endParaRPr lang="en-US" altLang="en-US" sz="1600" dirty="0">
              <a:ea typeface="ＭＳ Ｐゴシック" panose="020B0600070205080204" pitchFamily="34" charset="-128"/>
            </a:endParaRPr>
          </a:p>
          <a:p>
            <a:endParaRPr lang="en-US" altLang="en-US" sz="1600" dirty="0">
              <a:ea typeface="ＭＳ Ｐゴシック" panose="020B0600070205080204" pitchFamily="34" charset="-128"/>
            </a:endParaRPr>
          </a:p>
          <a:p>
            <a:endParaRPr lang="en-US" altLang="en-US" sz="1600" dirty="0">
              <a:ea typeface="ＭＳ Ｐゴシック" panose="020B0600070205080204" pitchFamily="34" charset="-128"/>
            </a:endParaRPr>
          </a:p>
          <a:p>
            <a:endParaRPr lang="en-US" altLang="en-US" sz="1600" dirty="0">
              <a:ea typeface="ＭＳ Ｐゴシック" panose="020B0600070205080204" pitchFamily="34" charset="-128"/>
            </a:endParaRPr>
          </a:p>
        </p:txBody>
      </p:sp>
      <p:pic>
        <p:nvPicPr>
          <p:cNvPr id="57347" name="Content Placeholder 1" descr="amygdala.png">
            <a:extLst>
              <a:ext uri="{FF2B5EF4-FFF2-40B4-BE49-F238E27FC236}">
                <a16:creationId xmlns:a16="http://schemas.microsoft.com/office/drawing/2014/main" id="{0104F606-8B55-F5FC-A788-3CFA8699E10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 r="-21541" b="3883"/>
          <a:stretch>
            <a:fillRect/>
          </a:stretch>
        </p:blipFill>
        <p:spPr bwMode="auto">
          <a:xfrm>
            <a:off x="5486400" y="1600200"/>
            <a:ext cx="2916238" cy="220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Footer Placeholder 3">
            <a:extLst>
              <a:ext uri="{FF2B5EF4-FFF2-40B4-BE49-F238E27FC236}">
                <a16:creationId xmlns:a16="http://schemas.microsoft.com/office/drawing/2014/main" id="{910F35AA-EE5A-FC74-5300-2F6896BC41C7}"/>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dirty="0">
                <a:solidFill>
                  <a:schemeClr val="bg1"/>
                </a:solidFill>
              </a:rPr>
              <a:t>Threshold </a:t>
            </a:r>
            <a:r>
              <a:rPr lang="en-US" altLang="en-US" sz="1200" dirty="0" err="1">
                <a:solidFill>
                  <a:schemeClr val="bg1"/>
                </a:solidFill>
              </a:rPr>
              <a:t>GlobalWorks</a:t>
            </a:r>
            <a:r>
              <a:rPr lang="en-US" altLang="en-US" sz="1200" dirty="0">
                <a:solidFill>
                  <a:schemeClr val="bg1"/>
                </a:solidFill>
              </a:rPr>
              <a:t> (c) 2022</a:t>
            </a:r>
          </a:p>
        </p:txBody>
      </p:sp>
      <p:sp>
        <p:nvSpPr>
          <p:cNvPr id="57349" name="TextBox 2">
            <a:extLst>
              <a:ext uri="{FF2B5EF4-FFF2-40B4-BE49-F238E27FC236}">
                <a16:creationId xmlns:a16="http://schemas.microsoft.com/office/drawing/2014/main" id="{7A67867A-E121-8011-F31F-42ACF33CDCB0}"/>
              </a:ext>
            </a:extLst>
          </p:cNvPr>
          <p:cNvSpPr txBox="1">
            <a:spLocks noChangeArrowheads="1"/>
          </p:cNvSpPr>
          <p:nvPr/>
        </p:nvSpPr>
        <p:spPr bwMode="auto">
          <a:xfrm>
            <a:off x="533400" y="6324600"/>
            <a:ext cx="2514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100" dirty="0">
                <a:solidFill>
                  <a:schemeClr val="bg1">
                    <a:lumMod val="85000"/>
                  </a:schemeClr>
                </a:solidFill>
              </a:rPr>
              <a:t>Graphic from </a:t>
            </a:r>
            <a:r>
              <a:rPr lang="en-US" altLang="en-US" sz="1100" dirty="0" err="1">
                <a:solidFill>
                  <a:schemeClr val="bg1">
                    <a:lumMod val="85000"/>
                  </a:schemeClr>
                </a:solidFill>
              </a:rPr>
              <a:t>Healthinterpreters.org</a:t>
            </a:r>
            <a:endParaRPr lang="en-US" altLang="en-US" sz="1100" dirty="0">
              <a:solidFill>
                <a:schemeClr val="bg1">
                  <a:lumMod val="85000"/>
                </a:schemeClr>
              </a:solidFill>
            </a:endParaRPr>
          </a:p>
        </p:txBody>
      </p:sp>
      <p:pic>
        <p:nvPicPr>
          <p:cNvPr id="57350" name="Content Placeholder 2">
            <a:extLst>
              <a:ext uri="{FF2B5EF4-FFF2-40B4-BE49-F238E27FC236}">
                <a16:creationId xmlns:a16="http://schemas.microsoft.com/office/drawing/2014/main" id="{4DF8A480-2C58-6B52-E14A-59AC8F2EE582}"/>
              </a:ext>
            </a:extLst>
          </p:cNvPr>
          <p:cNvPicPr>
            <a:picLocks noChangeAspect="1"/>
          </p:cNvPicPr>
          <p:nvPr/>
        </p:nvPicPr>
        <p:blipFill>
          <a:blip r:embed="rId4">
            <a:extLst>
              <a:ext uri="{28A0092B-C50C-407E-A947-70E740481C1C}">
                <a14:useLocalDpi xmlns:a14="http://schemas.microsoft.com/office/drawing/2010/main" val="0"/>
              </a:ext>
            </a:extLst>
          </a:blip>
          <a:srcRect t="-71227" b="-71227"/>
          <a:stretch>
            <a:fillRect/>
          </a:stretch>
        </p:blipFill>
        <p:spPr bwMode="auto">
          <a:xfrm>
            <a:off x="5257800" y="3200400"/>
            <a:ext cx="3200400"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Up Arrow 1">
            <a:extLst>
              <a:ext uri="{FF2B5EF4-FFF2-40B4-BE49-F238E27FC236}">
                <a16:creationId xmlns:a16="http://schemas.microsoft.com/office/drawing/2014/main" id="{41C5CA5B-E218-ACB9-418E-953A24F71F44}"/>
              </a:ext>
            </a:extLst>
          </p:cNvPr>
          <p:cNvSpPr>
            <a:spLocks noChangeArrowheads="1"/>
          </p:cNvSpPr>
          <p:nvPr/>
        </p:nvSpPr>
        <p:spPr bwMode="auto">
          <a:xfrm>
            <a:off x="6477000" y="2971800"/>
            <a:ext cx="484188" cy="1524000"/>
          </a:xfrm>
          <a:prstGeom prst="upArrow">
            <a:avLst>
              <a:gd name="adj1" fmla="val 50000"/>
              <a:gd name="adj2" fmla="val 50040"/>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Freeform 1">
            <a:extLst>
              <a:ext uri="{FF2B5EF4-FFF2-40B4-BE49-F238E27FC236}">
                <a16:creationId xmlns:a16="http://schemas.microsoft.com/office/drawing/2014/main" id="{B353C98E-28F0-625C-B72B-73A48CD4DB30}"/>
              </a:ext>
            </a:extLst>
          </p:cNvPr>
          <p:cNvSpPr>
            <a:spLocks/>
          </p:cNvSpPr>
          <p:nvPr/>
        </p:nvSpPr>
        <p:spPr bwMode="auto">
          <a:xfrm>
            <a:off x="381000" y="228600"/>
            <a:ext cx="8229600" cy="609600"/>
          </a:xfrm>
          <a:custGeom>
            <a:avLst/>
            <a:gdLst>
              <a:gd name="T0" fmla="*/ 0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0" y="0"/>
                </a:lnTo>
                <a:lnTo>
                  <a:pt x="21600" y="0"/>
                </a:lnTo>
              </a:path>
            </a:pathLst>
          </a:custGeom>
          <a:noFill/>
          <a:ln w="3810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034" name="Line 2">
            <a:extLst>
              <a:ext uri="{FF2B5EF4-FFF2-40B4-BE49-F238E27FC236}">
                <a16:creationId xmlns:a16="http://schemas.microsoft.com/office/drawing/2014/main" id="{36BC1CC2-8B09-2C79-53B9-F40F15C14121}"/>
              </a:ext>
            </a:extLst>
          </p:cNvPr>
          <p:cNvSpPr>
            <a:spLocks noChangeShapeType="1"/>
          </p:cNvSpPr>
          <p:nvPr/>
        </p:nvSpPr>
        <p:spPr bwMode="auto">
          <a:xfrm>
            <a:off x="457200" y="6172200"/>
            <a:ext cx="8229600" cy="158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nvGrpSpPr>
          <p:cNvPr id="39943" name="Group 7">
            <a:extLst>
              <a:ext uri="{FF2B5EF4-FFF2-40B4-BE49-F238E27FC236}">
                <a16:creationId xmlns:a16="http://schemas.microsoft.com/office/drawing/2014/main" id="{A5A96E6F-50D8-E6DE-3A5E-CB088983ABE6}"/>
              </a:ext>
            </a:extLst>
          </p:cNvPr>
          <p:cNvGrpSpPr>
            <a:grpSpLocks/>
          </p:cNvGrpSpPr>
          <p:nvPr/>
        </p:nvGrpSpPr>
        <p:grpSpPr bwMode="auto">
          <a:xfrm>
            <a:off x="1539875" y="3198813"/>
            <a:ext cx="6189663" cy="1239837"/>
            <a:chOff x="0" y="0"/>
            <a:chExt cx="3899" cy="781"/>
          </a:xfrm>
        </p:grpSpPr>
        <p:sp>
          <p:nvSpPr>
            <p:cNvPr id="44059" name="Freeform 3">
              <a:extLst>
                <a:ext uri="{FF2B5EF4-FFF2-40B4-BE49-F238E27FC236}">
                  <a16:creationId xmlns:a16="http://schemas.microsoft.com/office/drawing/2014/main" id="{2818D6E1-3350-B3AA-ABDE-DFB01CAE5CE4}"/>
                </a:ext>
              </a:extLst>
            </p:cNvPr>
            <p:cNvSpPr>
              <a:spLocks/>
            </p:cNvSpPr>
            <p:nvPr/>
          </p:nvSpPr>
          <p:spPr bwMode="auto">
            <a:xfrm>
              <a:off x="0" y="0"/>
              <a:ext cx="3899" cy="781"/>
            </a:xfrm>
            <a:custGeom>
              <a:avLst/>
              <a:gdLst>
                <a:gd name="T0" fmla="*/ 0 w 21600"/>
                <a:gd name="T1" fmla="*/ 0 h 21318"/>
                <a:gd name="T2" fmla="*/ 0 w 21600"/>
                <a:gd name="T3" fmla="*/ 0 h 21318"/>
                <a:gd name="T4" fmla="*/ 0 w 21600"/>
                <a:gd name="T5" fmla="*/ 0 h 21318"/>
                <a:gd name="T6" fmla="*/ 0 w 21600"/>
                <a:gd name="T7" fmla="*/ 0 h 21318"/>
                <a:gd name="T8" fmla="*/ 0 w 21600"/>
                <a:gd name="T9" fmla="*/ 0 h 21318"/>
                <a:gd name="T10" fmla="*/ 0 w 21600"/>
                <a:gd name="T11" fmla="*/ 0 h 21318"/>
                <a:gd name="T12" fmla="*/ 0 w 21600"/>
                <a:gd name="T13" fmla="*/ 0 h 21318"/>
                <a:gd name="T14" fmla="*/ 0 w 21600"/>
                <a:gd name="T15" fmla="*/ 0 h 21318"/>
                <a:gd name="T16" fmla="*/ 0 w 21600"/>
                <a:gd name="T17" fmla="*/ 0 h 21318"/>
                <a:gd name="T18" fmla="*/ 0 w 21600"/>
                <a:gd name="T19" fmla="*/ 0 h 21318"/>
                <a:gd name="T20" fmla="*/ 0 w 21600"/>
                <a:gd name="T21" fmla="*/ 0 h 21318"/>
                <a:gd name="T22" fmla="*/ 0 w 21600"/>
                <a:gd name="T23" fmla="*/ 0 h 21318"/>
                <a:gd name="T24" fmla="*/ 0 w 21600"/>
                <a:gd name="T25" fmla="*/ 0 h 21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318">
                  <a:moveTo>
                    <a:pt x="0" y="19951"/>
                  </a:moveTo>
                  <a:cubicBezTo>
                    <a:pt x="249" y="20061"/>
                    <a:pt x="504" y="20171"/>
                    <a:pt x="1008" y="18715"/>
                  </a:cubicBezTo>
                  <a:cubicBezTo>
                    <a:pt x="1512" y="17258"/>
                    <a:pt x="2475" y="13081"/>
                    <a:pt x="3018" y="11212"/>
                  </a:cubicBezTo>
                  <a:cubicBezTo>
                    <a:pt x="3560" y="9344"/>
                    <a:pt x="3854" y="8299"/>
                    <a:pt x="4269" y="7475"/>
                  </a:cubicBezTo>
                  <a:cubicBezTo>
                    <a:pt x="4684" y="6650"/>
                    <a:pt x="5022" y="6018"/>
                    <a:pt x="5526" y="6238"/>
                  </a:cubicBezTo>
                  <a:cubicBezTo>
                    <a:pt x="6030" y="6458"/>
                    <a:pt x="6617" y="7282"/>
                    <a:pt x="7287" y="8739"/>
                  </a:cubicBezTo>
                  <a:cubicBezTo>
                    <a:pt x="7957" y="10195"/>
                    <a:pt x="8749" y="13081"/>
                    <a:pt x="9546" y="14950"/>
                  </a:cubicBezTo>
                  <a:cubicBezTo>
                    <a:pt x="10343" y="16818"/>
                    <a:pt x="11351" y="18907"/>
                    <a:pt x="12060" y="19951"/>
                  </a:cubicBezTo>
                  <a:cubicBezTo>
                    <a:pt x="12768" y="20995"/>
                    <a:pt x="13145" y="21600"/>
                    <a:pt x="13815" y="21188"/>
                  </a:cubicBezTo>
                  <a:cubicBezTo>
                    <a:pt x="14485" y="20776"/>
                    <a:pt x="15277" y="19731"/>
                    <a:pt x="16074" y="17450"/>
                  </a:cubicBezTo>
                  <a:cubicBezTo>
                    <a:pt x="16871" y="15169"/>
                    <a:pt x="17791" y="10168"/>
                    <a:pt x="18588" y="7475"/>
                  </a:cubicBezTo>
                  <a:cubicBezTo>
                    <a:pt x="19385" y="4782"/>
                    <a:pt x="20343" y="2501"/>
                    <a:pt x="20847" y="1264"/>
                  </a:cubicBezTo>
                  <a:cubicBezTo>
                    <a:pt x="21351" y="27"/>
                    <a:pt x="21473" y="0"/>
                    <a:pt x="21600" y="0"/>
                  </a:cubicBezTo>
                </a:path>
              </a:pathLst>
            </a:custGeom>
            <a:noFill/>
            <a:ln w="762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060" name="Line 4">
              <a:extLst>
                <a:ext uri="{FF2B5EF4-FFF2-40B4-BE49-F238E27FC236}">
                  <a16:creationId xmlns:a16="http://schemas.microsoft.com/office/drawing/2014/main" id="{DDA9C5F9-7A69-E9C3-770E-3951DEDF9EB7}"/>
                </a:ext>
              </a:extLst>
            </p:cNvPr>
            <p:cNvSpPr>
              <a:spLocks noChangeShapeType="1"/>
            </p:cNvSpPr>
            <p:nvPr/>
          </p:nvSpPr>
          <p:spPr bwMode="auto">
            <a:xfrm rot="10800000" flipH="1">
              <a:off x="363" y="413"/>
              <a:ext cx="363" cy="273"/>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44061" name="Line 5">
              <a:extLst>
                <a:ext uri="{FF2B5EF4-FFF2-40B4-BE49-F238E27FC236}">
                  <a16:creationId xmlns:a16="http://schemas.microsoft.com/office/drawing/2014/main" id="{14181148-DCB7-C681-EDCA-BEC70D8A1C60}"/>
                </a:ext>
              </a:extLst>
            </p:cNvPr>
            <p:cNvSpPr>
              <a:spLocks noChangeShapeType="1"/>
            </p:cNvSpPr>
            <p:nvPr/>
          </p:nvSpPr>
          <p:spPr bwMode="auto">
            <a:xfrm>
              <a:off x="1225" y="368"/>
              <a:ext cx="454" cy="227"/>
            </a:xfrm>
            <a:prstGeom prst="line">
              <a:avLst/>
            </a:prstGeom>
            <a:noFill/>
            <a:ln w="38100">
              <a:solidFill>
                <a:srgbClr val="3333CC"/>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44062" name="Line 6">
              <a:extLst>
                <a:ext uri="{FF2B5EF4-FFF2-40B4-BE49-F238E27FC236}">
                  <a16:creationId xmlns:a16="http://schemas.microsoft.com/office/drawing/2014/main" id="{8BC94442-C874-7096-F92A-AA721486EE5E}"/>
                </a:ext>
              </a:extLst>
            </p:cNvPr>
            <p:cNvSpPr>
              <a:spLocks noChangeShapeType="1"/>
            </p:cNvSpPr>
            <p:nvPr/>
          </p:nvSpPr>
          <p:spPr bwMode="auto">
            <a:xfrm rot="10800000" flipH="1">
              <a:off x="3130" y="277"/>
              <a:ext cx="363" cy="272"/>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39946" name="Group 10">
            <a:extLst>
              <a:ext uri="{FF2B5EF4-FFF2-40B4-BE49-F238E27FC236}">
                <a16:creationId xmlns:a16="http://schemas.microsoft.com/office/drawing/2014/main" id="{4F3A603C-E09E-BEF4-366D-871C42D6230D}"/>
              </a:ext>
            </a:extLst>
          </p:cNvPr>
          <p:cNvGrpSpPr>
            <a:grpSpLocks/>
          </p:cNvGrpSpPr>
          <p:nvPr/>
        </p:nvGrpSpPr>
        <p:grpSpPr bwMode="auto">
          <a:xfrm>
            <a:off x="1387475" y="3124200"/>
            <a:ext cx="6400800" cy="1373188"/>
            <a:chOff x="0" y="0"/>
            <a:chExt cx="4032" cy="865"/>
          </a:xfrm>
        </p:grpSpPr>
        <p:sp>
          <p:nvSpPr>
            <p:cNvPr id="44057" name="Line 8">
              <a:extLst>
                <a:ext uri="{FF2B5EF4-FFF2-40B4-BE49-F238E27FC236}">
                  <a16:creationId xmlns:a16="http://schemas.microsoft.com/office/drawing/2014/main" id="{6F231522-E4D0-462E-4302-54CF55FBB50B}"/>
                </a:ext>
              </a:extLst>
            </p:cNvPr>
            <p:cNvSpPr>
              <a:spLocks noChangeShapeType="1"/>
            </p:cNvSpPr>
            <p:nvPr/>
          </p:nvSpPr>
          <p:spPr bwMode="auto">
            <a:xfrm>
              <a:off x="0" y="0"/>
              <a:ext cx="4032" cy="1"/>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4058" name="Line 9">
              <a:extLst>
                <a:ext uri="{FF2B5EF4-FFF2-40B4-BE49-F238E27FC236}">
                  <a16:creationId xmlns:a16="http://schemas.microsoft.com/office/drawing/2014/main" id="{AABA9698-5783-F554-9BFD-ECE2ED4346DD}"/>
                </a:ext>
              </a:extLst>
            </p:cNvPr>
            <p:cNvSpPr>
              <a:spLocks noChangeShapeType="1"/>
            </p:cNvSpPr>
            <p:nvPr/>
          </p:nvSpPr>
          <p:spPr bwMode="auto">
            <a:xfrm>
              <a:off x="0" y="864"/>
              <a:ext cx="4032" cy="1"/>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39947" name="AutoShape 11">
            <a:extLst>
              <a:ext uri="{FF2B5EF4-FFF2-40B4-BE49-F238E27FC236}">
                <a16:creationId xmlns:a16="http://schemas.microsoft.com/office/drawing/2014/main" id="{CBAF8D38-7FD8-07E1-9488-1BC612A16ABC}"/>
              </a:ext>
            </a:extLst>
          </p:cNvPr>
          <p:cNvSpPr>
            <a:spLocks/>
          </p:cNvSpPr>
          <p:nvPr/>
        </p:nvSpPr>
        <p:spPr bwMode="auto">
          <a:xfrm rot="15000000" flipH="1">
            <a:off x="408782" y="2524919"/>
            <a:ext cx="2819400" cy="7445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2147483646 w 21600"/>
              <a:gd name="T17" fmla="*/ 2147483646 h 21600"/>
              <a:gd name="T18" fmla="*/ 2147483646 w 21600"/>
              <a:gd name="T19" fmla="*/ 2147483646 h 21600"/>
              <a:gd name="T20" fmla="*/ 2147483646 w 21600"/>
              <a:gd name="T21" fmla="*/ 2147483646 h 21600"/>
              <a:gd name="T22" fmla="*/ 2147483646 w 21600"/>
              <a:gd name="T23" fmla="*/ 0 h 21600"/>
              <a:gd name="T24" fmla="*/ 2147483646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8472" y="0"/>
                </a:moveTo>
                <a:lnTo>
                  <a:pt x="0" y="3890"/>
                </a:lnTo>
                <a:lnTo>
                  <a:pt x="7602" y="8382"/>
                </a:lnTo>
                <a:lnTo>
                  <a:pt x="5022" y="9705"/>
                </a:lnTo>
                <a:lnTo>
                  <a:pt x="12222" y="13897"/>
                </a:lnTo>
                <a:lnTo>
                  <a:pt x="10012" y="14915"/>
                </a:lnTo>
                <a:lnTo>
                  <a:pt x="21600" y="21600"/>
                </a:lnTo>
                <a:lnTo>
                  <a:pt x="14767" y="12877"/>
                </a:lnTo>
                <a:lnTo>
                  <a:pt x="16577" y="12007"/>
                </a:lnTo>
                <a:lnTo>
                  <a:pt x="11050" y="6797"/>
                </a:lnTo>
                <a:lnTo>
                  <a:pt x="12860" y="6080"/>
                </a:lnTo>
                <a:lnTo>
                  <a:pt x="8472" y="0"/>
                </a:lnTo>
                <a:close/>
                <a:moveTo>
                  <a:pt x="8472" y="0"/>
                </a:moveTo>
              </a:path>
            </a:pathLst>
          </a:cu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39948" name="Freeform 12">
            <a:extLst>
              <a:ext uri="{FF2B5EF4-FFF2-40B4-BE49-F238E27FC236}">
                <a16:creationId xmlns:a16="http://schemas.microsoft.com/office/drawing/2014/main" id="{95A391B6-C244-A36B-2D6D-1909F05EA483}"/>
              </a:ext>
            </a:extLst>
          </p:cNvPr>
          <p:cNvSpPr>
            <a:spLocks/>
          </p:cNvSpPr>
          <p:nvPr/>
        </p:nvSpPr>
        <p:spPr bwMode="auto">
          <a:xfrm>
            <a:off x="2530475" y="2438400"/>
            <a:ext cx="4800600" cy="2743200"/>
          </a:xfrm>
          <a:custGeom>
            <a:avLst/>
            <a:gdLst>
              <a:gd name="T0" fmla="*/ 0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0 h 21600"/>
              <a:gd name="T12" fmla="*/ 2147483646 w 21600"/>
              <a:gd name="T13" fmla="*/ 0 h 21600"/>
              <a:gd name="T14" fmla="*/ 2147483646 w 21600"/>
              <a:gd name="T15" fmla="*/ 2147483646 h 21600"/>
              <a:gd name="T16" fmla="*/ 2147483646 w 21600"/>
              <a:gd name="T17" fmla="*/ 2147483646 h 21600"/>
              <a:gd name="T18" fmla="*/ 2147483646 w 21600"/>
              <a:gd name="T19" fmla="*/ 2147483646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0" y="10200"/>
                </a:moveTo>
                <a:lnTo>
                  <a:pt x="1714" y="4800"/>
                </a:lnTo>
                <a:lnTo>
                  <a:pt x="2743" y="16800"/>
                </a:lnTo>
                <a:lnTo>
                  <a:pt x="4800" y="3600"/>
                </a:lnTo>
                <a:lnTo>
                  <a:pt x="6171" y="21000"/>
                </a:lnTo>
                <a:lnTo>
                  <a:pt x="8229" y="0"/>
                </a:lnTo>
                <a:lnTo>
                  <a:pt x="10971" y="0"/>
                </a:lnTo>
                <a:lnTo>
                  <a:pt x="13714" y="21600"/>
                </a:lnTo>
                <a:lnTo>
                  <a:pt x="16800" y="21600"/>
                </a:lnTo>
                <a:lnTo>
                  <a:pt x="21600" y="600"/>
                </a:lnTo>
              </a:path>
            </a:pathLst>
          </a:custGeom>
          <a:noFill/>
          <a:ln w="5715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949" name="Rectangle 13">
            <a:extLst>
              <a:ext uri="{FF2B5EF4-FFF2-40B4-BE49-F238E27FC236}">
                <a16:creationId xmlns:a16="http://schemas.microsoft.com/office/drawing/2014/main" id="{92B99E79-C2E1-B17D-BD95-579B9767E7D0}"/>
              </a:ext>
            </a:extLst>
          </p:cNvPr>
          <p:cNvSpPr>
            <a:spLocks/>
          </p:cNvSpPr>
          <p:nvPr/>
        </p:nvSpPr>
        <p:spPr bwMode="auto">
          <a:xfrm>
            <a:off x="127000" y="381000"/>
            <a:ext cx="32258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a:solidFill>
                  <a:srgbClr val="FFFCAB"/>
                </a:solidFill>
                <a:latin typeface="Arial Bold" charset="0"/>
                <a:sym typeface="Arial Bold" charset="0"/>
              </a:rPr>
              <a:t>Stressful Event</a:t>
            </a:r>
          </a:p>
          <a:p>
            <a:pPr algn="ctr" eaLnBrk="1" hangingPunct="1"/>
            <a:r>
              <a:rPr lang="en-US" altLang="en-US" sz="2800">
                <a:solidFill>
                  <a:srgbClr val="FFFCAB"/>
                </a:solidFill>
                <a:latin typeface="Arial Bold" charset="0"/>
                <a:sym typeface="Arial Bold" charset="0"/>
              </a:rPr>
              <a:t>or</a:t>
            </a:r>
          </a:p>
          <a:p>
            <a:pPr algn="ctr" eaLnBrk="1" hangingPunct="1"/>
            <a:r>
              <a:rPr lang="en-US" altLang="en-US" sz="2800">
                <a:solidFill>
                  <a:srgbClr val="FFFCAB"/>
                </a:solidFill>
                <a:latin typeface="Arial Bold" charset="0"/>
                <a:sym typeface="Arial Bold" charset="0"/>
              </a:rPr>
              <a:t> </a:t>
            </a:r>
            <a:r>
              <a:rPr lang="ja-JP" altLang="en-US" sz="2800">
                <a:solidFill>
                  <a:srgbClr val="FFFCAB"/>
                </a:solidFill>
                <a:latin typeface="Arial Bold" charset="0"/>
                <a:sym typeface="Arial Bold" charset="0"/>
              </a:rPr>
              <a:t>“</a:t>
            </a:r>
            <a:r>
              <a:rPr lang="en-US" altLang="ja-JP" sz="2800">
                <a:solidFill>
                  <a:srgbClr val="FFFCAB"/>
                </a:solidFill>
                <a:latin typeface="Arial Bold" charset="0"/>
                <a:sym typeface="Arial Bold" charset="0"/>
              </a:rPr>
              <a:t>Triggers</a:t>
            </a:r>
            <a:r>
              <a:rPr lang="ja-JP" altLang="en-US" sz="2800">
                <a:solidFill>
                  <a:srgbClr val="FFFCAB"/>
                </a:solidFill>
                <a:latin typeface="Arial Bold" charset="0"/>
                <a:sym typeface="Arial Bold" charset="0"/>
              </a:rPr>
              <a:t>”</a:t>
            </a:r>
            <a:r>
              <a:rPr lang="en-US" altLang="ja-JP" sz="2800">
                <a:solidFill>
                  <a:srgbClr val="FFFCAB"/>
                </a:solidFill>
                <a:latin typeface="Arial Bold" charset="0"/>
                <a:sym typeface="Arial Bold" charset="0"/>
              </a:rPr>
              <a:t>:</a:t>
            </a:r>
          </a:p>
          <a:p>
            <a:pPr algn="ctr" eaLnBrk="1" hangingPunct="1"/>
            <a:r>
              <a:rPr lang="en-US" altLang="en-US" sz="1600">
                <a:solidFill>
                  <a:srgbClr val="FFFCAB"/>
                </a:solidFill>
                <a:latin typeface="Arial Bold" charset="0"/>
                <a:sym typeface="Arial Bold" charset="0"/>
              </a:rPr>
              <a:t>Impact on the individual</a:t>
            </a:r>
          </a:p>
        </p:txBody>
      </p:sp>
      <p:sp>
        <p:nvSpPr>
          <p:cNvPr id="39950" name="Rectangle 14">
            <a:extLst>
              <a:ext uri="{FF2B5EF4-FFF2-40B4-BE49-F238E27FC236}">
                <a16:creationId xmlns:a16="http://schemas.microsoft.com/office/drawing/2014/main" id="{99A033B7-FD04-59AF-3E3F-B5E45671DE30}"/>
              </a:ext>
            </a:extLst>
          </p:cNvPr>
          <p:cNvSpPr>
            <a:spLocks/>
          </p:cNvSpPr>
          <p:nvPr/>
        </p:nvSpPr>
        <p:spPr bwMode="auto">
          <a:xfrm>
            <a:off x="6996113" y="5257800"/>
            <a:ext cx="1657350" cy="554038"/>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40639" bIns="0">
            <a:spAutoFit/>
          </a:bodyPr>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solidFill>
                  <a:srgbClr val="FFFFFF"/>
                </a:solidFill>
                <a:cs typeface="Arial" panose="020B0604020202020204" pitchFamily="34" charset="0"/>
              </a:rPr>
              <a:t>Stuck on </a:t>
            </a:r>
            <a:r>
              <a:rPr lang="ja-JP" altLang="en-US" sz="1800">
                <a:solidFill>
                  <a:srgbClr val="FF6600"/>
                </a:solidFill>
                <a:cs typeface="Arial" panose="020B0604020202020204" pitchFamily="34" charset="0"/>
              </a:rPr>
              <a:t>“</a:t>
            </a:r>
            <a:r>
              <a:rPr lang="en-US" altLang="ja-JP" sz="1800">
                <a:solidFill>
                  <a:srgbClr val="FF6600"/>
                </a:solidFill>
                <a:cs typeface="Arial" panose="020B0604020202020204" pitchFamily="34" charset="0"/>
              </a:rPr>
              <a:t>Low</a:t>
            </a:r>
            <a:r>
              <a:rPr lang="ja-JP" altLang="en-US" sz="1800">
                <a:solidFill>
                  <a:srgbClr val="FF6600"/>
                </a:solidFill>
                <a:cs typeface="Arial" panose="020B0604020202020204" pitchFamily="34" charset="0"/>
              </a:rPr>
              <a:t>”</a:t>
            </a:r>
            <a:endParaRPr lang="en-US" altLang="ja-JP" sz="1800">
              <a:solidFill>
                <a:srgbClr val="FF6600"/>
              </a:solidFill>
              <a:cs typeface="Arial" panose="020B0604020202020204" pitchFamily="34" charset="0"/>
            </a:endParaRPr>
          </a:p>
          <a:p>
            <a:pPr algn="ctr" eaLnBrk="1" hangingPunct="1"/>
            <a:r>
              <a:rPr lang="en-US" altLang="en-US" sz="1800">
                <a:solidFill>
                  <a:schemeClr val="bg1"/>
                </a:solidFill>
                <a:cs typeface="Arial" panose="020B0604020202020204" pitchFamily="34" charset="0"/>
              </a:rPr>
              <a:t>(no “juice”)</a:t>
            </a:r>
          </a:p>
        </p:txBody>
      </p:sp>
      <p:sp>
        <p:nvSpPr>
          <p:cNvPr id="39951" name="Rectangle 15">
            <a:extLst>
              <a:ext uri="{FF2B5EF4-FFF2-40B4-BE49-F238E27FC236}">
                <a16:creationId xmlns:a16="http://schemas.microsoft.com/office/drawing/2014/main" id="{438A4125-22E5-F62F-59A0-09E5F3E6D4D0}"/>
              </a:ext>
            </a:extLst>
          </p:cNvPr>
          <p:cNvSpPr>
            <a:spLocks/>
          </p:cNvSpPr>
          <p:nvPr/>
        </p:nvSpPr>
        <p:spPr bwMode="auto">
          <a:xfrm>
            <a:off x="7083425" y="762000"/>
            <a:ext cx="1670050" cy="166211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40639" bIns="0">
            <a:spAutoFit/>
          </a:bodyPr>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solidFill>
                  <a:srgbClr val="FFFFFF"/>
                </a:solidFill>
                <a:cs typeface="Arial" panose="020B0604020202020204" pitchFamily="34" charset="0"/>
              </a:rPr>
              <a:t>Hyperactivity</a:t>
            </a:r>
          </a:p>
          <a:p>
            <a:pPr algn="ctr" eaLnBrk="1" hangingPunct="1"/>
            <a:r>
              <a:rPr lang="en-US" altLang="en-US" sz="1800" dirty="0">
                <a:solidFill>
                  <a:srgbClr val="FFFFFF"/>
                </a:solidFill>
                <a:cs typeface="Arial" panose="020B0604020202020204" pitchFamily="34" charset="0"/>
              </a:rPr>
              <a:t>Hypervigilance</a:t>
            </a:r>
          </a:p>
          <a:p>
            <a:pPr algn="ctr" eaLnBrk="1" hangingPunct="1"/>
            <a:r>
              <a:rPr lang="en-US" altLang="en-US" sz="1800" dirty="0">
                <a:solidFill>
                  <a:srgbClr val="FFFFFF"/>
                </a:solidFill>
                <a:cs typeface="Arial" panose="020B0604020202020204" pitchFamily="34" charset="0"/>
              </a:rPr>
              <a:t>Mania</a:t>
            </a:r>
          </a:p>
          <a:p>
            <a:pPr algn="ctr" eaLnBrk="1" hangingPunct="1"/>
            <a:r>
              <a:rPr lang="en-US" altLang="en-US" sz="1800" dirty="0">
                <a:solidFill>
                  <a:srgbClr val="FFFFFF"/>
                </a:solidFill>
                <a:cs typeface="Arial" panose="020B0604020202020204" pitchFamily="34" charset="0"/>
              </a:rPr>
              <a:t>Anxiety &amp; Panic</a:t>
            </a:r>
          </a:p>
          <a:p>
            <a:pPr algn="ctr" eaLnBrk="1" hangingPunct="1"/>
            <a:r>
              <a:rPr lang="en-US" altLang="en-US" sz="1800" dirty="0">
                <a:solidFill>
                  <a:srgbClr val="FFFFFF"/>
                </a:solidFill>
                <a:cs typeface="Arial" panose="020B0604020202020204" pitchFamily="34" charset="0"/>
              </a:rPr>
              <a:t>Anger, Rage</a:t>
            </a:r>
          </a:p>
          <a:p>
            <a:pPr algn="ctr" eaLnBrk="1" hangingPunct="1"/>
            <a:r>
              <a:rPr lang="en-US" altLang="en-US" sz="1800" dirty="0">
                <a:solidFill>
                  <a:srgbClr val="FFFFFF"/>
                </a:solidFill>
                <a:cs typeface="Arial" panose="020B0604020202020204" pitchFamily="34" charset="0"/>
              </a:rPr>
              <a:t>pain</a:t>
            </a:r>
          </a:p>
        </p:txBody>
      </p:sp>
      <p:grpSp>
        <p:nvGrpSpPr>
          <p:cNvPr id="39954" name="Group 18">
            <a:extLst>
              <a:ext uri="{FF2B5EF4-FFF2-40B4-BE49-F238E27FC236}">
                <a16:creationId xmlns:a16="http://schemas.microsoft.com/office/drawing/2014/main" id="{9E415E14-9683-D647-F540-36B0A3CB3D32}"/>
              </a:ext>
            </a:extLst>
          </p:cNvPr>
          <p:cNvGrpSpPr>
            <a:grpSpLocks/>
          </p:cNvGrpSpPr>
          <p:nvPr/>
        </p:nvGrpSpPr>
        <p:grpSpPr bwMode="auto">
          <a:xfrm>
            <a:off x="228600" y="4724400"/>
            <a:ext cx="2451100" cy="1203325"/>
            <a:chOff x="0" y="0"/>
            <a:chExt cx="1544" cy="758"/>
          </a:xfrm>
        </p:grpSpPr>
        <p:sp>
          <p:nvSpPr>
            <p:cNvPr id="44055" name="Rectangle 16">
              <a:extLst>
                <a:ext uri="{FF2B5EF4-FFF2-40B4-BE49-F238E27FC236}">
                  <a16:creationId xmlns:a16="http://schemas.microsoft.com/office/drawing/2014/main" id="{5556801F-789D-E0CC-7A27-392F9AA48D2D}"/>
                </a:ext>
              </a:extLst>
            </p:cNvPr>
            <p:cNvSpPr>
              <a:spLocks/>
            </p:cNvSpPr>
            <p:nvPr/>
          </p:nvSpPr>
          <p:spPr bwMode="auto">
            <a:xfrm>
              <a:off x="0" y="0"/>
              <a:ext cx="1544" cy="75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4056" name="Rectangle 17">
              <a:extLst>
                <a:ext uri="{FF2B5EF4-FFF2-40B4-BE49-F238E27FC236}">
                  <a16:creationId xmlns:a16="http://schemas.microsoft.com/office/drawing/2014/main" id="{5FA515DB-BC46-B8D7-264A-5A9864D86F9B}"/>
                </a:ext>
              </a:extLst>
            </p:cNvPr>
            <p:cNvSpPr>
              <a:spLocks/>
            </p:cNvSpPr>
            <p:nvPr/>
          </p:nvSpPr>
          <p:spPr bwMode="auto">
            <a:xfrm>
              <a:off x="0" y="0"/>
              <a:ext cx="1544" cy="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solidFill>
                    <a:srgbClr val="FFFFFF"/>
                  </a:solidFill>
                  <a:cs typeface="Arial" panose="020B0604020202020204" pitchFamily="34" charset="0"/>
                </a:rPr>
                <a:t>Depression</a:t>
              </a:r>
            </a:p>
            <a:p>
              <a:pPr algn="ctr" eaLnBrk="1" hangingPunct="1"/>
              <a:r>
                <a:rPr lang="en-US" altLang="en-US" sz="1800">
                  <a:solidFill>
                    <a:srgbClr val="FFFFFF"/>
                  </a:solidFill>
                  <a:cs typeface="Arial" panose="020B0604020202020204" pitchFamily="34" charset="0"/>
                </a:rPr>
                <a:t>Disconnection</a:t>
              </a:r>
            </a:p>
            <a:p>
              <a:pPr algn="ctr" eaLnBrk="1" hangingPunct="1"/>
              <a:r>
                <a:rPr lang="en-US" altLang="en-US" sz="1800">
                  <a:solidFill>
                    <a:srgbClr val="FFFFFF"/>
                  </a:solidFill>
                  <a:cs typeface="Arial" panose="020B0604020202020204" pitchFamily="34" charset="0"/>
                </a:rPr>
                <a:t>Exhaustion/Fatigue</a:t>
              </a:r>
            </a:p>
            <a:p>
              <a:pPr algn="ctr" eaLnBrk="1" hangingPunct="1"/>
              <a:r>
                <a:rPr lang="en-US" altLang="en-US" sz="1800">
                  <a:solidFill>
                    <a:srgbClr val="FFFFFF"/>
                  </a:solidFill>
                  <a:cs typeface="Arial" panose="020B0604020202020204" pitchFamily="34" charset="0"/>
                </a:rPr>
                <a:t>Numbness</a:t>
              </a:r>
            </a:p>
          </p:txBody>
        </p:sp>
      </p:grpSp>
      <p:sp>
        <p:nvSpPr>
          <p:cNvPr id="39955" name="Rectangle 19">
            <a:extLst>
              <a:ext uri="{FF2B5EF4-FFF2-40B4-BE49-F238E27FC236}">
                <a16:creationId xmlns:a16="http://schemas.microsoft.com/office/drawing/2014/main" id="{38646BF4-06E0-072A-0EEF-EFB57D0D158D}"/>
              </a:ext>
            </a:extLst>
          </p:cNvPr>
          <p:cNvSpPr>
            <a:spLocks/>
          </p:cNvSpPr>
          <p:nvPr/>
        </p:nvSpPr>
        <p:spPr bwMode="auto">
          <a:xfrm rot="-5400000">
            <a:off x="7132638" y="3681413"/>
            <a:ext cx="2768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solidFill>
                  <a:srgbClr val="FFFCAB"/>
                </a:solidFill>
                <a:latin typeface="Arial Bold" charset="0"/>
                <a:sym typeface="Arial Bold" charset="0"/>
              </a:rPr>
              <a:t>Resilient Zone</a:t>
            </a:r>
          </a:p>
        </p:txBody>
      </p:sp>
      <p:sp>
        <p:nvSpPr>
          <p:cNvPr id="39956" name="Freeform 20">
            <a:extLst>
              <a:ext uri="{FF2B5EF4-FFF2-40B4-BE49-F238E27FC236}">
                <a16:creationId xmlns:a16="http://schemas.microsoft.com/office/drawing/2014/main" id="{F1E91D8F-24CE-A716-0203-4039F1BC63F8}"/>
              </a:ext>
            </a:extLst>
          </p:cNvPr>
          <p:cNvSpPr>
            <a:spLocks/>
          </p:cNvSpPr>
          <p:nvPr/>
        </p:nvSpPr>
        <p:spPr bwMode="auto">
          <a:xfrm>
            <a:off x="7864475" y="3124200"/>
            <a:ext cx="228600" cy="1371600"/>
          </a:xfrm>
          <a:custGeom>
            <a:avLst/>
            <a:gdLst>
              <a:gd name="T0" fmla="*/ 0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045" name="Rectangle 21">
            <a:extLst>
              <a:ext uri="{FF2B5EF4-FFF2-40B4-BE49-F238E27FC236}">
                <a16:creationId xmlns:a16="http://schemas.microsoft.com/office/drawing/2014/main" id="{42ED4F4B-4A29-0F80-DE61-4E116713D7CA}"/>
              </a:ext>
            </a:extLst>
          </p:cNvPr>
          <p:cNvSpPr>
            <a:spLocks/>
          </p:cNvSpPr>
          <p:nvPr/>
        </p:nvSpPr>
        <p:spPr bwMode="auto">
          <a:xfrm>
            <a:off x="3351213" y="1219200"/>
            <a:ext cx="2895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cs typeface="Arial" panose="020B0604020202020204" pitchFamily="34" charset="0"/>
            </a:endParaRPr>
          </a:p>
          <a:p>
            <a:pPr algn="ctr" eaLnBrk="1" hangingPunct="1"/>
            <a:r>
              <a:rPr lang="en-US" altLang="en-US" sz="1800">
                <a:solidFill>
                  <a:srgbClr val="FFFFFF"/>
                </a:solidFill>
                <a:cs typeface="Arial" panose="020B0604020202020204" pitchFamily="34" charset="0"/>
              </a:rPr>
              <a:t>Stuck on </a:t>
            </a:r>
            <a:r>
              <a:rPr lang="ja-JP" altLang="en-US" sz="1800">
                <a:solidFill>
                  <a:srgbClr val="FF6600"/>
                </a:solidFill>
                <a:cs typeface="Arial" panose="020B0604020202020204" pitchFamily="34" charset="0"/>
              </a:rPr>
              <a:t>“</a:t>
            </a:r>
            <a:r>
              <a:rPr lang="en-US" altLang="ja-JP" sz="1800">
                <a:solidFill>
                  <a:srgbClr val="FF6600"/>
                </a:solidFill>
                <a:cs typeface="Arial" panose="020B0604020202020204" pitchFamily="34" charset="0"/>
              </a:rPr>
              <a:t>High</a:t>
            </a:r>
            <a:r>
              <a:rPr lang="ja-JP" altLang="en-US" sz="1800">
                <a:solidFill>
                  <a:srgbClr val="FF6600"/>
                </a:solidFill>
                <a:cs typeface="Arial" panose="020B0604020202020204" pitchFamily="34" charset="0"/>
              </a:rPr>
              <a:t>”</a:t>
            </a:r>
            <a:endParaRPr lang="en-US" altLang="ja-JP" sz="1800">
              <a:solidFill>
                <a:srgbClr val="FF6600"/>
              </a:solidFill>
              <a:cs typeface="Arial" panose="020B0604020202020204" pitchFamily="34" charset="0"/>
            </a:endParaRPr>
          </a:p>
          <a:p>
            <a:pPr algn="ctr" eaLnBrk="1" hangingPunct="1"/>
            <a:r>
              <a:rPr lang="en-US" altLang="en-US" sz="1800">
                <a:solidFill>
                  <a:srgbClr val="FFFFFF"/>
                </a:solidFill>
                <a:cs typeface="Arial" panose="020B0604020202020204" pitchFamily="34" charset="0"/>
              </a:rPr>
              <a:t>(amped up)</a:t>
            </a:r>
          </a:p>
        </p:txBody>
      </p:sp>
      <p:grpSp>
        <p:nvGrpSpPr>
          <p:cNvPr id="44046" name="Group 24">
            <a:extLst>
              <a:ext uri="{FF2B5EF4-FFF2-40B4-BE49-F238E27FC236}">
                <a16:creationId xmlns:a16="http://schemas.microsoft.com/office/drawing/2014/main" id="{E2B47BF4-59D4-BC28-FF6C-C931D24F45D0}"/>
              </a:ext>
            </a:extLst>
          </p:cNvPr>
          <p:cNvGrpSpPr>
            <a:grpSpLocks/>
          </p:cNvGrpSpPr>
          <p:nvPr/>
        </p:nvGrpSpPr>
        <p:grpSpPr bwMode="auto">
          <a:xfrm>
            <a:off x="2971800" y="5410200"/>
            <a:ext cx="3644900" cy="609600"/>
            <a:chOff x="-47" y="0"/>
            <a:chExt cx="2255" cy="384"/>
          </a:xfrm>
        </p:grpSpPr>
        <p:sp>
          <p:nvSpPr>
            <p:cNvPr id="44053" name="Rectangle 22">
              <a:extLst>
                <a:ext uri="{FF2B5EF4-FFF2-40B4-BE49-F238E27FC236}">
                  <a16:creationId xmlns:a16="http://schemas.microsoft.com/office/drawing/2014/main" id="{B44F6A4A-FB4F-44AE-4719-AC53F2BC3657}"/>
                </a:ext>
              </a:extLst>
            </p:cNvPr>
            <p:cNvSpPr>
              <a:spLocks/>
            </p:cNvSpPr>
            <p:nvPr/>
          </p:nvSpPr>
          <p:spPr bwMode="auto">
            <a:xfrm>
              <a:off x="0" y="0"/>
              <a:ext cx="2208" cy="384"/>
            </a:xfrm>
            <a:prstGeom prst="rect">
              <a:avLst/>
            </a:prstGeom>
            <a:noFill/>
            <a:ln w="47625">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4054" name="Rectangle 23">
              <a:extLst>
                <a:ext uri="{FF2B5EF4-FFF2-40B4-BE49-F238E27FC236}">
                  <a16:creationId xmlns:a16="http://schemas.microsoft.com/office/drawing/2014/main" id="{75CC4291-8599-535D-63F9-5B29A76A01C7}"/>
                </a:ext>
              </a:extLst>
            </p:cNvPr>
            <p:cNvSpPr>
              <a:spLocks/>
            </p:cNvSpPr>
            <p:nvPr/>
          </p:nvSpPr>
          <p:spPr bwMode="auto">
            <a:xfrm>
              <a:off x="-47" y="96"/>
              <a:ext cx="209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nchor="ctr">
              <a:spAutoFit/>
            </a:bodyPr>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800">
                  <a:solidFill>
                    <a:srgbClr val="FFFFFF"/>
                  </a:solidFill>
                  <a:latin typeface="Arial Bold" charset="0"/>
                  <a:sym typeface="Arial Bold" charset="0"/>
                </a:rPr>
                <a:t>Bumped out of Resilient Zone</a:t>
              </a:r>
            </a:p>
          </p:txBody>
        </p:sp>
      </p:grpSp>
      <p:grpSp>
        <p:nvGrpSpPr>
          <p:cNvPr id="44047" name="Group 27">
            <a:extLst>
              <a:ext uri="{FF2B5EF4-FFF2-40B4-BE49-F238E27FC236}">
                <a16:creationId xmlns:a16="http://schemas.microsoft.com/office/drawing/2014/main" id="{5142FD5B-709E-C38E-5B3E-601C521A0AAA}"/>
              </a:ext>
            </a:extLst>
          </p:cNvPr>
          <p:cNvGrpSpPr>
            <a:grpSpLocks/>
          </p:cNvGrpSpPr>
          <p:nvPr/>
        </p:nvGrpSpPr>
        <p:grpSpPr bwMode="auto">
          <a:xfrm>
            <a:off x="2805113" y="9680"/>
            <a:ext cx="4191000" cy="1662113"/>
            <a:chOff x="-144" y="-420"/>
            <a:chExt cx="2256" cy="1047"/>
          </a:xfrm>
        </p:grpSpPr>
        <p:sp>
          <p:nvSpPr>
            <p:cNvPr id="44051" name="Rectangle 25">
              <a:extLst>
                <a:ext uri="{FF2B5EF4-FFF2-40B4-BE49-F238E27FC236}">
                  <a16:creationId xmlns:a16="http://schemas.microsoft.com/office/drawing/2014/main" id="{38F397D6-0093-466E-46AA-3CD07D587F53}"/>
                </a:ext>
              </a:extLst>
            </p:cNvPr>
            <p:cNvSpPr>
              <a:spLocks/>
            </p:cNvSpPr>
            <p:nvPr/>
          </p:nvSpPr>
          <p:spPr bwMode="auto">
            <a:xfrm>
              <a:off x="0" y="0"/>
              <a:ext cx="2112" cy="384"/>
            </a:xfrm>
            <a:prstGeom prst="rect">
              <a:avLst/>
            </a:prstGeom>
            <a:noFill/>
            <a:ln w="47625">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4052" name="Rectangle 26">
              <a:extLst>
                <a:ext uri="{FF2B5EF4-FFF2-40B4-BE49-F238E27FC236}">
                  <a16:creationId xmlns:a16="http://schemas.microsoft.com/office/drawing/2014/main" id="{7468C406-007A-F695-418D-99DDA967BA28}"/>
                </a:ext>
              </a:extLst>
            </p:cNvPr>
            <p:cNvSpPr>
              <a:spLocks/>
            </p:cNvSpPr>
            <p:nvPr/>
          </p:nvSpPr>
          <p:spPr bwMode="auto">
            <a:xfrm>
              <a:off x="-144" y="-420"/>
              <a:ext cx="2052" cy="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40639" bIns="0" anchor="ctr">
              <a:spAutoFit/>
            </a:bodyPr>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endParaRPr lang="en-US" altLang="en-US" sz="1800" dirty="0">
                <a:solidFill>
                  <a:srgbClr val="FFFFFF"/>
                </a:solidFill>
                <a:latin typeface="Arial Bold" charset="0"/>
                <a:sym typeface="Arial Bold" charset="0"/>
              </a:endParaRPr>
            </a:p>
            <a:p>
              <a:pPr algn="r" eaLnBrk="1" hangingPunct="1"/>
              <a:endParaRPr lang="en-US" altLang="en-US" sz="1800" dirty="0">
                <a:solidFill>
                  <a:srgbClr val="FFFFFF"/>
                </a:solidFill>
                <a:latin typeface="Arial Bold" charset="0"/>
                <a:sym typeface="Arial Bold" charset="0"/>
              </a:endParaRPr>
            </a:p>
            <a:p>
              <a:pPr algn="r" eaLnBrk="1" hangingPunct="1"/>
              <a:endParaRPr lang="en-US" altLang="en-US" sz="1800" dirty="0">
                <a:solidFill>
                  <a:srgbClr val="FFFFFF"/>
                </a:solidFill>
                <a:latin typeface="Arial Bold" charset="0"/>
                <a:sym typeface="Arial Bold" charset="0"/>
              </a:endParaRPr>
            </a:p>
            <a:p>
              <a:pPr algn="r" eaLnBrk="1" hangingPunct="1"/>
              <a:r>
                <a:rPr lang="en-US" altLang="en-US" sz="1800" dirty="0">
                  <a:solidFill>
                    <a:srgbClr val="FFFFFF"/>
                  </a:solidFill>
                  <a:latin typeface="Arial Bold" charset="0"/>
                  <a:sym typeface="Arial Bold" charset="0"/>
                </a:rPr>
                <a:t>Bumped out of Resilient Zone</a:t>
              </a:r>
            </a:p>
            <a:p>
              <a:pPr algn="r" eaLnBrk="1" hangingPunct="1"/>
              <a:endParaRPr lang="en-US" altLang="en-US" sz="1800" dirty="0">
                <a:solidFill>
                  <a:srgbClr val="FFFFFF"/>
                </a:solidFill>
                <a:latin typeface="Arial Bold" charset="0"/>
                <a:sym typeface="Arial Bold" charset="0"/>
              </a:endParaRPr>
            </a:p>
            <a:p>
              <a:pPr algn="r" eaLnBrk="1" hangingPunct="1"/>
              <a:endParaRPr lang="en-US" altLang="en-US" sz="1800" dirty="0">
                <a:solidFill>
                  <a:srgbClr val="FFFFFF"/>
                </a:solidFill>
                <a:latin typeface="Arial Bold" charset="0"/>
                <a:sym typeface="Arial Bold" charset="0"/>
              </a:endParaRPr>
            </a:p>
          </p:txBody>
        </p:sp>
      </p:grpSp>
      <p:sp>
        <p:nvSpPr>
          <p:cNvPr id="44048" name="Rectangle 28">
            <a:extLst>
              <a:ext uri="{FF2B5EF4-FFF2-40B4-BE49-F238E27FC236}">
                <a16:creationId xmlns:a16="http://schemas.microsoft.com/office/drawing/2014/main" id="{8EFC2B14-5D4D-E2E6-3BE1-D45ADF8BF710}"/>
              </a:ext>
            </a:extLst>
          </p:cNvPr>
          <p:cNvSpPr>
            <a:spLocks/>
          </p:cNvSpPr>
          <p:nvPr/>
        </p:nvSpPr>
        <p:spPr bwMode="auto">
          <a:xfrm>
            <a:off x="381000" y="6299200"/>
            <a:ext cx="4368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b"/>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Arial Bold" charset="0"/>
              <a:sym typeface="Arial Bold" charset="0"/>
            </a:endParaRPr>
          </a:p>
        </p:txBody>
      </p:sp>
      <p:sp>
        <p:nvSpPr>
          <p:cNvPr id="44049" name="Rectangle 29">
            <a:extLst>
              <a:ext uri="{FF2B5EF4-FFF2-40B4-BE49-F238E27FC236}">
                <a16:creationId xmlns:a16="http://schemas.microsoft.com/office/drawing/2014/main" id="{3689461E-9CDF-696F-3735-F2C5CE3AD9B7}"/>
              </a:ext>
            </a:extLst>
          </p:cNvPr>
          <p:cNvSpPr>
            <a:spLocks/>
          </p:cNvSpPr>
          <p:nvPr/>
        </p:nvSpPr>
        <p:spPr bwMode="auto">
          <a:xfrm>
            <a:off x="5181600" y="6299200"/>
            <a:ext cx="3606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b"/>
          <a:lstStyle>
            <a:lvl1pPr marL="396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endParaRPr lang="en-US" altLang="en-US">
              <a:solidFill>
                <a:srgbClr val="FFFFFF"/>
              </a:solidFill>
              <a:latin typeface="Arial Bold" charset="0"/>
              <a:sym typeface="Arial Bold" charset="0"/>
            </a:endParaRPr>
          </a:p>
        </p:txBody>
      </p:sp>
      <p:sp>
        <p:nvSpPr>
          <p:cNvPr id="44050" name="Footer Placeholder 1">
            <a:extLst>
              <a:ext uri="{FF2B5EF4-FFF2-40B4-BE49-F238E27FC236}">
                <a16:creationId xmlns:a16="http://schemas.microsoft.com/office/drawing/2014/main" id="{EB58A657-3070-E261-0FB0-3A4EA4CF3A17}"/>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dirty="0">
                <a:solidFill>
                  <a:schemeClr val="bg1"/>
                </a:solidFill>
              </a:rPr>
              <a:t>TGW 2012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9946"/>
                                        </p:tgtEl>
                                        <p:attrNameLst>
                                          <p:attrName>style.visibility</p:attrName>
                                        </p:attrNameLst>
                                      </p:cBhvr>
                                      <p:to>
                                        <p:strVal val="visible"/>
                                      </p:to>
                                    </p:set>
                                    <p:animEffect transition="in" filter="wipe(left)">
                                      <p:cBhvr>
                                        <p:cTn id="7" dur="500"/>
                                        <p:tgtEl>
                                          <p:spTgt spid="39946"/>
                                        </p:tgtEl>
                                      </p:cBhvr>
                                    </p:animEffect>
                                  </p:childTnLst>
                                </p:cTn>
                              </p:par>
                            </p:childTnLst>
                          </p:cTn>
                        </p:par>
                        <p:par>
                          <p:cTn id="8" fill="hold" nodeType="afterGroup">
                            <p:stCondLst>
                              <p:cond delay="500"/>
                            </p:stCondLst>
                            <p:childTnLst>
                              <p:par>
                                <p:cTn id="9" presetID="22" presetClass="entr" presetSubtype="8" fill="hold" nodeType="afterEffect">
                                  <p:stCondLst>
                                    <p:cond delay="1000"/>
                                  </p:stCondLst>
                                  <p:childTnLst>
                                    <p:set>
                                      <p:cBhvr>
                                        <p:cTn id="10" dur="1" fill="hold">
                                          <p:stCondLst>
                                            <p:cond delay="0"/>
                                          </p:stCondLst>
                                        </p:cTn>
                                        <p:tgtEl>
                                          <p:spTgt spid="39956"/>
                                        </p:tgtEl>
                                        <p:attrNameLst>
                                          <p:attrName>style.visibility</p:attrName>
                                        </p:attrNameLst>
                                      </p:cBhvr>
                                      <p:to>
                                        <p:strVal val="visible"/>
                                      </p:to>
                                    </p:set>
                                    <p:animEffect transition="in" filter="wipe(left)">
                                      <p:cBhvr>
                                        <p:cTn id="11" dur="500"/>
                                        <p:tgtEl>
                                          <p:spTgt spid="39956"/>
                                        </p:tgtEl>
                                      </p:cBhvr>
                                    </p:animEffect>
                                  </p:childTnLst>
                                </p:cTn>
                              </p:par>
                            </p:childTnLst>
                          </p:cTn>
                        </p:par>
                        <p:par>
                          <p:cTn id="12" fill="hold" nodeType="afterGroup">
                            <p:stCondLst>
                              <p:cond delay="2000"/>
                            </p:stCondLst>
                            <p:childTnLst>
                              <p:par>
                                <p:cTn id="13" presetID="22" presetClass="entr" presetSubtype="2" fill="hold" grpId="0" nodeType="afterEffect">
                                  <p:stCondLst>
                                    <p:cond delay="500"/>
                                  </p:stCondLst>
                                  <p:childTnLst>
                                    <p:set>
                                      <p:cBhvr>
                                        <p:cTn id="14" dur="1" fill="hold">
                                          <p:stCondLst>
                                            <p:cond delay="0"/>
                                          </p:stCondLst>
                                        </p:cTn>
                                        <p:tgtEl>
                                          <p:spTgt spid="39955"/>
                                        </p:tgtEl>
                                        <p:attrNameLst>
                                          <p:attrName>style.visibility</p:attrName>
                                        </p:attrNameLst>
                                      </p:cBhvr>
                                      <p:to>
                                        <p:strVal val="visible"/>
                                      </p:to>
                                    </p:set>
                                    <p:animEffect transition="in" filter="wipe(right)">
                                      <p:cBhvr>
                                        <p:cTn id="15" dur="500"/>
                                        <p:tgtEl>
                                          <p:spTgt spid="39955"/>
                                        </p:tgtEl>
                                      </p:cBhvr>
                                    </p:animEffect>
                                  </p:childTnLst>
                                </p:cTn>
                              </p:par>
                            </p:childTnLst>
                          </p:cTn>
                        </p:par>
                        <p:par>
                          <p:cTn id="16" fill="hold" nodeType="afterGroup">
                            <p:stCondLst>
                              <p:cond delay="3000"/>
                            </p:stCondLst>
                            <p:childTnLst>
                              <p:par>
                                <p:cTn id="17" presetID="22" presetClass="entr" presetSubtype="8" fill="hold" nodeType="afterEffect">
                                  <p:stCondLst>
                                    <p:cond delay="5000"/>
                                  </p:stCondLst>
                                  <p:childTnLst>
                                    <p:set>
                                      <p:cBhvr>
                                        <p:cTn id="18" dur="1" fill="hold">
                                          <p:stCondLst>
                                            <p:cond delay="0"/>
                                          </p:stCondLst>
                                        </p:cTn>
                                        <p:tgtEl>
                                          <p:spTgt spid="39943"/>
                                        </p:tgtEl>
                                        <p:attrNameLst>
                                          <p:attrName>style.visibility</p:attrName>
                                        </p:attrNameLst>
                                      </p:cBhvr>
                                      <p:to>
                                        <p:strVal val="visible"/>
                                      </p:to>
                                    </p:set>
                                    <p:animEffect transition="in" filter="wipe(left)">
                                      <p:cBhvr>
                                        <p:cTn id="19" dur="500"/>
                                        <p:tgtEl>
                                          <p:spTgt spid="3994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39947"/>
                                        </p:tgtEl>
                                        <p:attrNameLst>
                                          <p:attrName>style.visibility</p:attrName>
                                        </p:attrNameLst>
                                      </p:cBhvr>
                                      <p:to>
                                        <p:strVal val="visible"/>
                                      </p:to>
                                    </p:set>
                                    <p:animEffect transition="in" filter="wipe(left)">
                                      <p:cBhvr>
                                        <p:cTn id="24" dur="500"/>
                                        <p:tgtEl>
                                          <p:spTgt spid="399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xit" presetSubtype="4" fill="hold" nodeType="clickEffect">
                                  <p:stCondLst>
                                    <p:cond delay="0"/>
                                  </p:stCondLst>
                                  <p:childTnLst>
                                    <p:animEffect transition="out" filter="wipe(down)">
                                      <p:cBhvr>
                                        <p:cTn id="28" dur="500"/>
                                        <p:tgtEl>
                                          <p:spTgt spid="39943"/>
                                        </p:tgtEl>
                                      </p:cBhvr>
                                    </p:animEffect>
                                    <p:set>
                                      <p:cBhvr>
                                        <p:cTn id="29" dur="1" fill="hold">
                                          <p:stCondLst>
                                            <p:cond delay="499"/>
                                          </p:stCondLst>
                                        </p:cTn>
                                        <p:tgtEl>
                                          <p:spTgt spid="39943"/>
                                        </p:tgtEl>
                                        <p:attrNameLst>
                                          <p:attrName>style.visibility</p:attrName>
                                        </p:attrNameLst>
                                      </p:cBhvr>
                                      <p:to>
                                        <p:strVal val="hidden"/>
                                      </p:to>
                                    </p:set>
                                  </p:childTnLst>
                                </p:cTn>
                              </p:par>
                            </p:childTnLst>
                          </p:cTn>
                        </p:par>
                        <p:par>
                          <p:cTn id="30" fill="hold" nodeType="afterGroup">
                            <p:stCondLst>
                              <p:cond delay="500"/>
                            </p:stCondLst>
                            <p:childTnLst>
                              <p:par>
                                <p:cTn id="31" presetID="22" presetClass="entr" presetSubtype="8" fill="hold" grpId="0" nodeType="afterEffect">
                                  <p:stCondLst>
                                    <p:cond delay="1000"/>
                                  </p:stCondLst>
                                  <p:childTnLst>
                                    <p:set>
                                      <p:cBhvr>
                                        <p:cTn id="32" dur="1" fill="hold">
                                          <p:stCondLst>
                                            <p:cond delay="0"/>
                                          </p:stCondLst>
                                        </p:cTn>
                                        <p:tgtEl>
                                          <p:spTgt spid="39949"/>
                                        </p:tgtEl>
                                        <p:attrNameLst>
                                          <p:attrName>style.visibility</p:attrName>
                                        </p:attrNameLst>
                                      </p:cBhvr>
                                      <p:to>
                                        <p:strVal val="visible"/>
                                      </p:to>
                                    </p:set>
                                    <p:animEffect transition="in" filter="wipe(left)">
                                      <p:cBhvr>
                                        <p:cTn id="33" dur="500"/>
                                        <p:tgtEl>
                                          <p:spTgt spid="39949"/>
                                        </p:tgtEl>
                                      </p:cBhvr>
                                    </p:animEffect>
                                  </p:childTnLst>
                                </p:cTn>
                              </p:par>
                            </p:childTnLst>
                          </p:cTn>
                        </p:par>
                        <p:par>
                          <p:cTn id="34" fill="hold" nodeType="afterGroup">
                            <p:stCondLst>
                              <p:cond delay="2000"/>
                            </p:stCondLst>
                            <p:childTnLst>
                              <p:par>
                                <p:cTn id="35" presetID="22" presetClass="entr" presetSubtype="8" fill="hold" nodeType="afterEffect">
                                  <p:stCondLst>
                                    <p:cond delay="3000"/>
                                  </p:stCondLst>
                                  <p:childTnLst>
                                    <p:set>
                                      <p:cBhvr>
                                        <p:cTn id="36" dur="1" fill="hold">
                                          <p:stCondLst>
                                            <p:cond delay="0"/>
                                          </p:stCondLst>
                                        </p:cTn>
                                        <p:tgtEl>
                                          <p:spTgt spid="39948"/>
                                        </p:tgtEl>
                                        <p:attrNameLst>
                                          <p:attrName>style.visibility</p:attrName>
                                        </p:attrNameLst>
                                      </p:cBhvr>
                                      <p:to>
                                        <p:strVal val="visible"/>
                                      </p:to>
                                    </p:set>
                                    <p:animEffect transition="in" filter="wipe(left)">
                                      <p:cBhvr>
                                        <p:cTn id="37" dur="500"/>
                                        <p:tgtEl>
                                          <p:spTgt spid="3994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9951"/>
                                        </p:tgtEl>
                                        <p:attrNameLst>
                                          <p:attrName>style.visibility</p:attrName>
                                        </p:attrNameLst>
                                      </p:cBhvr>
                                      <p:to>
                                        <p:strVal val="visible"/>
                                      </p:to>
                                    </p:set>
                                    <p:animEffect transition="in" filter="wipe(up)">
                                      <p:cBhvr>
                                        <p:cTn id="42" dur="500"/>
                                        <p:tgtEl>
                                          <p:spTgt spid="3995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995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nodeType="clickEffect">
                                  <p:stCondLst>
                                    <p:cond delay="0"/>
                                  </p:stCondLst>
                                  <p:childTnLst>
                                    <p:set>
                                      <p:cBhvr>
                                        <p:cTn id="50" dur="1" fill="hold">
                                          <p:stCondLst>
                                            <p:cond delay="0"/>
                                          </p:stCondLst>
                                        </p:cTn>
                                        <p:tgtEl>
                                          <p:spTgt spid="39954"/>
                                        </p:tgtEl>
                                        <p:attrNameLst>
                                          <p:attrName>style.visibility</p:attrName>
                                        </p:attrNameLst>
                                      </p:cBhvr>
                                      <p:to>
                                        <p:strVal val="visible"/>
                                      </p:to>
                                    </p:set>
                                    <p:animEffect transition="in" filter="wipe(up)">
                                      <p:cBhvr>
                                        <p:cTn id="51" dur="500"/>
                                        <p:tgtEl>
                                          <p:spTgt spid="39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9" grpId="0" autoUpdateAnimBg="0"/>
      <p:bldP spid="39950" grpId="0" animBg="1" autoUpdateAnimBg="0"/>
      <p:bldP spid="39951" grpId="0" animBg="1" autoUpdateAnimBg="0"/>
      <p:bldP spid="3995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CB377873-F30E-3368-E410-A94942D4305B}"/>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ea typeface="ＭＳ Ｐゴシック" panose="020B0600070205080204" pitchFamily="34" charset="-128"/>
              </a:rPr>
              <a:t>“</a:t>
            </a:r>
            <a:r>
              <a:rPr lang="en-US" altLang="en-US" b="0" dirty="0">
                <a:ea typeface="ＭＳ Ｐゴシック" panose="020B0600070205080204" pitchFamily="34" charset="-128"/>
              </a:rPr>
              <a:t>Brain Food</a:t>
            </a:r>
            <a:r>
              <a:rPr lang="en-US" altLang="en-US" dirty="0">
                <a:ea typeface="ＭＳ Ｐゴシック" panose="020B0600070205080204" pitchFamily="34" charset="-128"/>
              </a:rPr>
              <a:t>”</a:t>
            </a:r>
            <a:br>
              <a:rPr lang="en-US" altLang="en-US" dirty="0">
                <a:ea typeface="ＭＳ Ｐゴシック" panose="020B0600070205080204" pitchFamily="34" charset="-128"/>
              </a:rPr>
            </a:br>
            <a:r>
              <a:rPr lang="en-US" altLang="en-US" sz="2400" b="0" dirty="0">
                <a:ea typeface="ＭＳ Ｐゴシック" panose="020B0600070205080204" pitchFamily="34" charset="-128"/>
              </a:rPr>
              <a:t>2 interdependent essentials that the nervous system </a:t>
            </a:r>
            <a:r>
              <a:rPr lang="en-US" altLang="en-US" sz="2400" b="0" dirty="0">
                <a:solidFill>
                  <a:schemeClr val="accent1">
                    <a:lumMod val="20000"/>
                    <a:lumOff val="80000"/>
                  </a:schemeClr>
                </a:solidFill>
                <a:ea typeface="ＭＳ Ｐゴシック" panose="020B0600070205080204" pitchFamily="34" charset="-128"/>
              </a:rPr>
              <a:t>must have </a:t>
            </a:r>
            <a:r>
              <a:rPr lang="en-US" altLang="en-US" sz="2400" b="0" dirty="0">
                <a:ea typeface="ＭＳ Ｐゴシック" panose="020B0600070205080204" pitchFamily="34" charset="-128"/>
              </a:rPr>
              <a:t>in order to do its best &amp; </a:t>
            </a:r>
            <a:r>
              <a:rPr lang="en-US" altLang="en-US" sz="2400" b="0" dirty="0">
                <a:solidFill>
                  <a:schemeClr val="accent1">
                    <a:lumMod val="20000"/>
                    <a:lumOff val="80000"/>
                  </a:schemeClr>
                </a:solidFill>
                <a:ea typeface="ＭＳ Ｐゴシック" panose="020B0600070205080204" pitchFamily="34" charset="-128"/>
              </a:rPr>
              <a:t>stay in </a:t>
            </a:r>
            <a:r>
              <a:rPr lang="en-US" altLang="en-US" sz="2400" b="0" dirty="0">
                <a:ea typeface="ＭＳ Ｐゴシック" panose="020B0600070205080204" pitchFamily="34" charset="-128"/>
              </a:rPr>
              <a:t>and </a:t>
            </a:r>
            <a:r>
              <a:rPr lang="en-US" altLang="en-US" sz="2400" b="0" dirty="0">
                <a:solidFill>
                  <a:schemeClr val="accent1">
                    <a:lumMod val="20000"/>
                    <a:lumOff val="80000"/>
                  </a:schemeClr>
                </a:solidFill>
                <a:ea typeface="ＭＳ Ｐゴシック" panose="020B0600070205080204" pitchFamily="34" charset="-128"/>
              </a:rPr>
              <a:t>deepen</a:t>
            </a:r>
            <a:r>
              <a:rPr lang="en-US" altLang="en-US" sz="2400" b="0" dirty="0">
                <a:ea typeface="ＭＳ Ｐゴシック" panose="020B0600070205080204" pitchFamily="34" charset="-128"/>
              </a:rPr>
              <a:t> the </a:t>
            </a:r>
            <a:r>
              <a:rPr lang="en-US" altLang="en-US" sz="2400" b="0" dirty="0" err="1">
                <a:ea typeface="ＭＳ Ｐゴシック" panose="020B0600070205080204" pitchFamily="34" charset="-128"/>
              </a:rPr>
              <a:t>Rzone</a:t>
            </a:r>
            <a:endParaRPr lang="en-US" altLang="en-US" sz="2400" b="0" dirty="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486AD947-4D87-5B9C-A161-3C4F3B85C1EB}"/>
              </a:ext>
            </a:extLst>
          </p:cNvPr>
          <p:cNvSpPr>
            <a:spLocks noGrp="1"/>
          </p:cNvSpPr>
          <p:nvPr>
            <p:ph sz="half" idx="1"/>
          </p:nvPr>
        </p:nvSpPr>
        <p:spPr>
          <a:xfrm>
            <a:off x="457200" y="2057400"/>
            <a:ext cx="3886200" cy="4068763"/>
          </a:xfrm>
        </p:spPr>
        <p:txBody>
          <a:bodyPr/>
          <a:lstStyle/>
          <a:p>
            <a:pPr marL="0" indent="0">
              <a:buNone/>
              <a:defRPr/>
            </a:pPr>
            <a:r>
              <a:rPr lang="en-US" b="0" dirty="0">
                <a:solidFill>
                  <a:srgbClr val="FFC000"/>
                </a:solidFill>
              </a:rPr>
              <a:t>          1. Safety</a:t>
            </a:r>
          </a:p>
          <a:p>
            <a:pPr marL="0" indent="0">
              <a:buFontTx/>
              <a:buNone/>
              <a:defRPr/>
            </a:pPr>
            <a:r>
              <a:rPr lang="en-US" sz="2400" b="0" dirty="0"/>
              <a:t>When there is a sense of safety, better relationships</a:t>
            </a:r>
          </a:p>
          <a:p>
            <a:pPr marL="0" indent="0">
              <a:buFontTx/>
              <a:buNone/>
              <a:defRPr/>
            </a:pPr>
            <a:r>
              <a:rPr lang="en-US" sz="2400" b="0" dirty="0"/>
              <a:t>can be created</a:t>
            </a:r>
          </a:p>
          <a:p>
            <a:pPr marL="0" indent="0">
              <a:buFontTx/>
              <a:buNone/>
              <a:defRPr/>
            </a:pPr>
            <a:endParaRPr lang="en-US" sz="2400" b="0" dirty="0"/>
          </a:p>
          <a:p>
            <a:pPr marL="0" indent="0">
              <a:buFontTx/>
              <a:buNone/>
              <a:defRPr/>
            </a:pPr>
            <a:r>
              <a:rPr lang="en-US" sz="2400" b="0" dirty="0"/>
              <a:t>Without a sense of safety stress chemicals build up, toxify the body, and shut down clear thinking</a:t>
            </a:r>
          </a:p>
          <a:p>
            <a:pPr marL="0" indent="0">
              <a:buFontTx/>
              <a:buNone/>
              <a:defRPr/>
            </a:pPr>
            <a:endParaRPr lang="en-US" sz="2400" b="0" dirty="0"/>
          </a:p>
          <a:p>
            <a:pPr marL="0" indent="0">
              <a:buFontTx/>
              <a:buNone/>
              <a:defRPr/>
            </a:pPr>
            <a:endParaRPr lang="en-US" sz="2400" b="0" dirty="0"/>
          </a:p>
          <a:p>
            <a:pPr marL="0" indent="0">
              <a:buFontTx/>
              <a:buNone/>
              <a:defRPr/>
            </a:pPr>
            <a:endParaRPr lang="en-US" sz="2400" b="0" dirty="0"/>
          </a:p>
          <a:p>
            <a:pPr marL="0" indent="0">
              <a:buFontTx/>
              <a:buNone/>
              <a:defRPr/>
            </a:pPr>
            <a:endParaRPr lang="en-US" sz="2400" b="0" dirty="0"/>
          </a:p>
          <a:p>
            <a:pPr marL="0" indent="0">
              <a:buFontTx/>
              <a:buNone/>
              <a:defRPr/>
            </a:pPr>
            <a:r>
              <a:rPr lang="en-US" sz="2400" b="0" dirty="0"/>
              <a:t>The stress chemicals start to build up</a:t>
            </a:r>
          </a:p>
        </p:txBody>
      </p:sp>
      <p:sp>
        <p:nvSpPr>
          <p:cNvPr id="4" name="Content Placeholder 3">
            <a:extLst>
              <a:ext uri="{FF2B5EF4-FFF2-40B4-BE49-F238E27FC236}">
                <a16:creationId xmlns:a16="http://schemas.microsoft.com/office/drawing/2014/main" id="{56E44C12-6DD2-0F73-86E7-F5071E043600}"/>
              </a:ext>
            </a:extLst>
          </p:cNvPr>
          <p:cNvSpPr>
            <a:spLocks noGrp="1"/>
          </p:cNvSpPr>
          <p:nvPr>
            <p:ph sz="half" idx="2"/>
          </p:nvPr>
        </p:nvSpPr>
        <p:spPr>
          <a:xfrm>
            <a:off x="4419600" y="2133600"/>
            <a:ext cx="4495800" cy="3992563"/>
          </a:xfrm>
        </p:spPr>
        <p:txBody>
          <a:bodyPr/>
          <a:lstStyle/>
          <a:p>
            <a:pPr marL="0" indent="0">
              <a:buNone/>
              <a:defRPr/>
            </a:pPr>
            <a:r>
              <a:rPr lang="en-US" b="0" dirty="0">
                <a:solidFill>
                  <a:srgbClr val="FFC000"/>
                </a:solidFill>
              </a:rPr>
              <a:t>         2. Attachment</a:t>
            </a:r>
          </a:p>
          <a:p>
            <a:pPr marL="0" indent="0">
              <a:buFontTx/>
              <a:buNone/>
              <a:defRPr/>
            </a:pPr>
            <a:r>
              <a:rPr lang="en-US" sz="2400" b="0" dirty="0"/>
              <a:t>When there are positive relationships, the amygdala “relaxes” its vigilance</a:t>
            </a:r>
          </a:p>
          <a:p>
            <a:pPr marL="0" indent="0">
              <a:buFontTx/>
              <a:buNone/>
              <a:defRPr/>
            </a:pPr>
            <a:endParaRPr lang="en-US" sz="2400" b="0" dirty="0"/>
          </a:p>
          <a:p>
            <a:pPr marL="0" indent="0">
              <a:buFontTx/>
              <a:buNone/>
              <a:defRPr/>
            </a:pPr>
            <a:r>
              <a:rPr lang="en-US" sz="2400" b="0" dirty="0"/>
              <a:t>When the amygdala relaxes, better relationships</a:t>
            </a:r>
          </a:p>
          <a:p>
            <a:pPr marL="0" indent="0">
              <a:buFontTx/>
              <a:buNone/>
              <a:defRPr/>
            </a:pPr>
            <a:r>
              <a:rPr lang="en-US" sz="2400" b="0" dirty="0"/>
              <a:t>can be created</a:t>
            </a:r>
          </a:p>
        </p:txBody>
      </p:sp>
      <p:sp>
        <p:nvSpPr>
          <p:cNvPr id="5" name="TextBox 4">
            <a:extLst>
              <a:ext uri="{FF2B5EF4-FFF2-40B4-BE49-F238E27FC236}">
                <a16:creationId xmlns:a16="http://schemas.microsoft.com/office/drawing/2014/main" id="{08BDA98C-3860-9987-1CB9-2BF439052F48}"/>
              </a:ext>
            </a:extLst>
          </p:cNvPr>
          <p:cNvSpPr txBox="1"/>
          <p:nvPr/>
        </p:nvSpPr>
        <p:spPr>
          <a:xfrm>
            <a:off x="6019800" y="6188785"/>
            <a:ext cx="2667000" cy="276999"/>
          </a:xfrm>
          <a:prstGeom prst="rect">
            <a:avLst/>
          </a:prstGeom>
          <a:noFill/>
        </p:spPr>
        <p:txBody>
          <a:bodyPr wrap="square" rtlCol="0">
            <a:spAutoFit/>
          </a:bodyPr>
          <a:lstStyle/>
          <a:p>
            <a:r>
              <a:rPr lang="en-US" altLang="en-US" sz="1200" dirty="0">
                <a:solidFill>
                  <a:schemeClr val="bg1"/>
                </a:solidFill>
              </a:rPr>
              <a:t>Threshold </a:t>
            </a:r>
            <a:r>
              <a:rPr lang="en-US" altLang="en-US" sz="1200" dirty="0" err="1">
                <a:solidFill>
                  <a:schemeClr val="bg1"/>
                </a:solidFill>
              </a:rPr>
              <a:t>GlobalWorks</a:t>
            </a:r>
            <a:r>
              <a:rPr lang="en-US" altLang="en-US" sz="1200" dirty="0">
                <a:solidFill>
                  <a:schemeClr val="bg1"/>
                </a:solidFill>
              </a:rPr>
              <a:t> (c) 2022</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2">
            <a:extLst>
              <a:ext uri="{FF2B5EF4-FFF2-40B4-BE49-F238E27FC236}">
                <a16:creationId xmlns:a16="http://schemas.microsoft.com/office/drawing/2014/main" id="{74FA253C-63BE-FD0A-36AC-BA4C2DDE1D4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0">
                <a:ea typeface="ＭＳ Ｐゴシック" panose="020B0600070205080204" pitchFamily="34" charset="-128"/>
              </a:rPr>
              <a:t>Safety in the Body Comes First </a:t>
            </a:r>
          </a:p>
        </p:txBody>
      </p:sp>
      <p:sp>
        <p:nvSpPr>
          <p:cNvPr id="32770" name="Content Placeholder 3">
            <a:extLst>
              <a:ext uri="{FF2B5EF4-FFF2-40B4-BE49-F238E27FC236}">
                <a16:creationId xmlns:a16="http://schemas.microsoft.com/office/drawing/2014/main" id="{A92269E3-885C-66B4-84F0-82F54633C58F}"/>
              </a:ext>
            </a:extLst>
          </p:cNvPr>
          <p:cNvSpPr>
            <a:spLocks noGrp="1" noChangeArrowheads="1"/>
          </p:cNvSpPr>
          <p:nvPr>
            <p:ph sz="half" idx="1"/>
          </p:nvPr>
        </p:nvSpPr>
        <p:spPr bwMode="auto">
          <a:xfrm>
            <a:off x="533400" y="1066800"/>
            <a:ext cx="4038600" cy="4983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pPr>
            <a:r>
              <a:rPr lang="en-US" altLang="en-US" b="0" u="sng">
                <a:solidFill>
                  <a:srgbClr val="C2FFF0"/>
                </a:solidFill>
                <a:ea typeface="ＭＳ Ｐゴシック" panose="020B0600070205080204" pitchFamily="34" charset="-128"/>
              </a:rPr>
              <a:t>The Autonomic    Nervous System</a:t>
            </a:r>
            <a:r>
              <a:rPr lang="en-US" altLang="en-US" b="0">
                <a:solidFill>
                  <a:srgbClr val="C2FFF0"/>
                </a:solidFill>
                <a:ea typeface="ＭＳ Ｐゴシック" panose="020B0600070205080204" pitchFamily="34" charset="-128"/>
              </a:rPr>
              <a:t>:</a:t>
            </a:r>
          </a:p>
          <a:p>
            <a:pPr marL="0" indent="0">
              <a:buFontTx/>
              <a:buNone/>
            </a:pPr>
            <a:endParaRPr lang="en-US" altLang="en-US" b="0">
              <a:solidFill>
                <a:srgbClr val="FF6600"/>
              </a:solidFill>
              <a:ea typeface="ＭＳ Ｐゴシック" panose="020B0600070205080204" pitchFamily="34" charset="-128"/>
            </a:endParaRPr>
          </a:p>
          <a:p>
            <a:pPr lvl="1">
              <a:buFont typeface="Wingdings" pitchFamily="2" charset="2"/>
              <a:buChar char="ü"/>
            </a:pPr>
            <a:r>
              <a:rPr lang="en-US" altLang="en-US" b="0">
                <a:ea typeface="ＭＳ Ｐゴシック" panose="020B0600070205080204" pitchFamily="34" charset="-128"/>
              </a:rPr>
              <a:t>Influences every organ</a:t>
            </a:r>
          </a:p>
          <a:p>
            <a:pPr lvl="1">
              <a:buFont typeface="Wingdings" pitchFamily="2" charset="2"/>
              <a:buChar char="ü"/>
            </a:pPr>
            <a:endParaRPr lang="en-US" altLang="en-US" b="0">
              <a:ea typeface="ＭＳ Ｐゴシック" panose="020B0600070205080204" pitchFamily="34" charset="-128"/>
            </a:endParaRPr>
          </a:p>
          <a:p>
            <a:pPr lvl="1">
              <a:buFont typeface="Wingdings" pitchFamily="2" charset="2"/>
              <a:buChar char="ü"/>
            </a:pPr>
            <a:r>
              <a:rPr lang="en-US" altLang="en-US" b="0">
                <a:ea typeface="ＭＳ Ｐゴシック" panose="020B0600070205080204" pitchFamily="34" charset="-128"/>
              </a:rPr>
              <a:t>Mobilizes us</a:t>
            </a:r>
          </a:p>
          <a:p>
            <a:pPr lvl="1">
              <a:buFont typeface="Wingdings" pitchFamily="2" charset="2"/>
              <a:buChar char="ü"/>
            </a:pPr>
            <a:endParaRPr lang="en-US" altLang="en-US" b="0">
              <a:ea typeface="ＭＳ Ｐゴシック" panose="020B0600070205080204" pitchFamily="34" charset="-128"/>
            </a:endParaRPr>
          </a:p>
          <a:p>
            <a:pPr lvl="1">
              <a:buFont typeface="Wingdings" pitchFamily="2" charset="2"/>
              <a:buChar char="ü"/>
            </a:pPr>
            <a:r>
              <a:rPr lang="en-US" altLang="en-US" b="0">
                <a:ea typeface="ＭＳ Ｐゴシック" panose="020B0600070205080204" pitchFamily="34" charset="-128"/>
              </a:rPr>
              <a:t>Calms us</a:t>
            </a:r>
          </a:p>
          <a:p>
            <a:pPr lvl="1">
              <a:buFont typeface="Wingdings" pitchFamily="2" charset="2"/>
              <a:buChar char="ü"/>
            </a:pPr>
            <a:endParaRPr lang="en-US" altLang="en-US" b="0">
              <a:ea typeface="ＭＳ Ｐゴシック" panose="020B0600070205080204" pitchFamily="34" charset="-128"/>
            </a:endParaRPr>
          </a:p>
          <a:p>
            <a:pPr lvl="1">
              <a:buFont typeface="Wingdings" pitchFamily="2" charset="2"/>
              <a:buChar char="ü"/>
            </a:pPr>
            <a:r>
              <a:rPr lang="en-US" altLang="en-US" b="0">
                <a:ea typeface="ＭＳ Ｐゴシック" panose="020B0600070205080204" pitchFamily="34" charset="-128"/>
              </a:rPr>
              <a:t>Can get “out of whack”</a:t>
            </a:r>
          </a:p>
        </p:txBody>
      </p:sp>
      <p:sp>
        <p:nvSpPr>
          <p:cNvPr id="32771" name="Content Placeholder 4">
            <a:extLst>
              <a:ext uri="{FF2B5EF4-FFF2-40B4-BE49-F238E27FC236}">
                <a16:creationId xmlns:a16="http://schemas.microsoft.com/office/drawing/2014/main" id="{1088D7A5-8CB0-4936-C9D9-3BADFF3B865B}"/>
              </a:ext>
            </a:extLst>
          </p:cNvPr>
          <p:cNvSpPr>
            <a:spLocks noGrp="1" noChangeArrowheads="1"/>
          </p:cNvSpPr>
          <p:nvPr>
            <p:ph sz="half" idx="2"/>
          </p:nvPr>
        </p:nvSpPr>
        <p:spPr bwMode="auto">
          <a:xfrm>
            <a:off x="4648200" y="914400"/>
            <a:ext cx="4038600" cy="521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pPr>
            <a:r>
              <a:rPr lang="en-US" altLang="en-US">
                <a:solidFill>
                  <a:srgbClr val="C2FFF0"/>
                </a:solidFill>
                <a:ea typeface="ＭＳ Ｐゴシック" panose="020B0600070205080204" pitchFamily="34" charset="-128"/>
              </a:rPr>
              <a:t>      </a:t>
            </a:r>
            <a:r>
              <a:rPr lang="en-US" altLang="en-US" b="0" u="sng">
                <a:solidFill>
                  <a:srgbClr val="C2FFF0"/>
                </a:solidFill>
                <a:ea typeface="ＭＳ Ｐゴシック" panose="020B0600070205080204" pitchFamily="34" charset="-128"/>
              </a:rPr>
              <a:t>The Amygdala:</a:t>
            </a:r>
            <a:endParaRPr lang="en-US" altLang="en-US" b="0">
              <a:solidFill>
                <a:srgbClr val="FF6600"/>
              </a:solidFill>
              <a:ea typeface="ＭＳ Ｐゴシック" panose="020B0600070205080204" pitchFamily="34" charset="-128"/>
            </a:endParaRPr>
          </a:p>
          <a:p>
            <a:pPr lvl="1">
              <a:buFont typeface="Wingdings" pitchFamily="2" charset="2"/>
              <a:buChar char="ü"/>
            </a:pPr>
            <a:endParaRPr lang="en-US" altLang="en-US" sz="2000" b="0">
              <a:ea typeface="ＭＳ Ｐゴシック" panose="020B0600070205080204" pitchFamily="34" charset="-128"/>
            </a:endParaRPr>
          </a:p>
          <a:p>
            <a:pPr lvl="1">
              <a:buFont typeface="Wingdings" pitchFamily="2" charset="2"/>
              <a:buChar char="ü"/>
            </a:pPr>
            <a:r>
              <a:rPr lang="en-US" altLang="en-US" sz="2000" b="0">
                <a:ea typeface="ＭＳ Ｐゴシック" panose="020B0600070205080204" pitchFamily="34" charset="-128"/>
              </a:rPr>
              <a:t>A key influence in our perceptions of safety</a:t>
            </a:r>
          </a:p>
          <a:p>
            <a:pPr lvl="1">
              <a:buFont typeface="Wingdings" pitchFamily="2" charset="2"/>
              <a:buChar char="ü"/>
            </a:pPr>
            <a:endParaRPr lang="en-US" altLang="en-US" sz="2000" b="0">
              <a:ea typeface="ＭＳ Ｐゴシック" panose="020B0600070205080204" pitchFamily="34" charset="-128"/>
            </a:endParaRPr>
          </a:p>
          <a:p>
            <a:pPr lvl="1">
              <a:buFont typeface="Wingdings" pitchFamily="2" charset="2"/>
              <a:buChar char="ü"/>
            </a:pPr>
            <a:r>
              <a:rPr lang="en-US" altLang="en-US" sz="2000" b="0">
                <a:ea typeface="ＭＳ Ｐゴシック" panose="020B0600070205080204" pitchFamily="34" charset="-128"/>
              </a:rPr>
              <a:t>Wired to scan for novelty, especially “threatening” novelty</a:t>
            </a:r>
          </a:p>
          <a:p>
            <a:pPr lvl="1">
              <a:buFont typeface="Wingdings" pitchFamily="2" charset="2"/>
              <a:buChar char="ü"/>
            </a:pPr>
            <a:endParaRPr lang="en-US" altLang="en-US" sz="2000" b="0">
              <a:ea typeface="ＭＳ Ｐゴシック" panose="020B0600070205080204" pitchFamily="34" charset="-128"/>
            </a:endParaRPr>
          </a:p>
          <a:p>
            <a:pPr lvl="1">
              <a:buFont typeface="Wingdings" pitchFamily="2" charset="2"/>
              <a:buChar char="ü"/>
            </a:pPr>
            <a:r>
              <a:rPr lang="en-US" altLang="en-US" sz="2000" b="0">
                <a:ea typeface="ＭＳ Ｐゴシック" panose="020B0600070205080204" pitchFamily="34" charset="-128"/>
              </a:rPr>
              <a:t>Must be </a:t>
            </a:r>
            <a:r>
              <a:rPr lang="en-US" altLang="en-US" sz="2000" b="0">
                <a:solidFill>
                  <a:srgbClr val="FFFF00"/>
                </a:solidFill>
                <a:ea typeface="ＭＳ Ｐゴシック" panose="020B0600070205080204" pitchFamily="34" charset="-128"/>
              </a:rPr>
              <a:t>inhibited</a:t>
            </a:r>
            <a:r>
              <a:rPr lang="en-US" altLang="en-US" sz="2000" b="0">
                <a:ea typeface="ＭＳ Ｐゴシック" panose="020B0600070205080204" pitchFamily="34" charset="-128"/>
              </a:rPr>
              <a:t> to function properly</a:t>
            </a:r>
          </a:p>
          <a:p>
            <a:pPr lvl="1">
              <a:buFont typeface="Wingdings" pitchFamily="2" charset="2"/>
              <a:buChar char="ü"/>
            </a:pPr>
            <a:endParaRPr lang="en-US" altLang="en-US" sz="2000" b="0">
              <a:ea typeface="ＭＳ Ｐゴシック" panose="020B0600070205080204" pitchFamily="34" charset="-128"/>
            </a:endParaRPr>
          </a:p>
          <a:p>
            <a:pPr lvl="1">
              <a:buFont typeface="Wingdings" pitchFamily="2" charset="2"/>
              <a:buChar char="ü"/>
            </a:pPr>
            <a:r>
              <a:rPr lang="en-US" altLang="en-US" sz="2000" b="0">
                <a:ea typeface="ＭＳ Ｐゴシック" panose="020B0600070205080204" pitchFamily="34" charset="-128"/>
              </a:rPr>
              <a:t>Can become miscalibrated</a:t>
            </a:r>
          </a:p>
          <a:p>
            <a:pPr marL="0" indent="0"/>
            <a:endParaRPr lang="en-US" altLang="en-US">
              <a:solidFill>
                <a:srgbClr val="FF6600"/>
              </a:solidFill>
              <a:ea typeface="ＭＳ Ｐゴシック" panose="020B0600070205080204" pitchFamily="34" charset="-128"/>
            </a:endParaRPr>
          </a:p>
        </p:txBody>
      </p:sp>
      <p:sp>
        <p:nvSpPr>
          <p:cNvPr id="32772" name="Footer Placeholder 1">
            <a:extLst>
              <a:ext uri="{FF2B5EF4-FFF2-40B4-BE49-F238E27FC236}">
                <a16:creationId xmlns:a16="http://schemas.microsoft.com/office/drawing/2014/main" id="{BC7BFDCB-4C71-CF30-D81D-FA4ADF2C5B6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chemeClr val="bg1"/>
                </a:solidFill>
              </a:rPr>
              <a:t>Threshold GlobalWorks (c) 2018</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06ACCF4A-9ADA-3A0D-29C5-687403E3D44B}"/>
              </a:ext>
            </a:extLst>
          </p:cNvPr>
          <p:cNvSpPr>
            <a:spLocks noGrp="1"/>
          </p:cNvSpPr>
          <p:nvPr>
            <p:ph type="title"/>
          </p:nvPr>
        </p:nvSpPr>
        <p:spPr bwMode="auto">
          <a:xfrm>
            <a:off x="457200" y="274638"/>
            <a:ext cx="8229600" cy="86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0" dirty="0">
                <a:ea typeface="ＭＳ Ｐゴシック" panose="020B0600070205080204" pitchFamily="34" charset="-128"/>
              </a:rPr>
              <a:t>Attachment: Shaping Resilience</a:t>
            </a:r>
          </a:p>
        </p:txBody>
      </p:sp>
      <p:sp>
        <p:nvSpPr>
          <p:cNvPr id="49154" name="Content Placeholder 2">
            <a:extLst>
              <a:ext uri="{FF2B5EF4-FFF2-40B4-BE49-F238E27FC236}">
                <a16:creationId xmlns:a16="http://schemas.microsoft.com/office/drawing/2014/main" id="{0F97779D-2676-44F0-E159-44E76DDAE717}"/>
              </a:ext>
            </a:extLst>
          </p:cNvPr>
          <p:cNvSpPr>
            <a:spLocks noGrp="1"/>
          </p:cNvSpPr>
          <p:nvPr>
            <p:ph sz="half" idx="1"/>
          </p:nvPr>
        </p:nvSpPr>
        <p:spPr bwMode="auto">
          <a:xfrm>
            <a:off x="457200" y="914400"/>
            <a:ext cx="4038600" cy="521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0" dirty="0">
                <a:ea typeface="ＭＳ Ｐゴシック" panose="020B0600070205080204" pitchFamily="34" charset="-128"/>
              </a:rPr>
              <a:t>Attachment to caring individual(s) shapes the nervous system</a:t>
            </a:r>
          </a:p>
          <a:p>
            <a:endParaRPr lang="en-US" altLang="en-US" b="0" dirty="0">
              <a:ea typeface="ＭＳ Ｐゴシック" panose="020B0600070205080204" pitchFamily="34" charset="-128"/>
            </a:endParaRPr>
          </a:p>
          <a:p>
            <a:r>
              <a:rPr lang="en-US" altLang="en-US" b="0" dirty="0">
                <a:ea typeface="ＭＳ Ｐゴシック" panose="020B0600070205080204" pitchFamily="34" charset="-128"/>
              </a:rPr>
              <a:t>Bonding begins during gestation</a:t>
            </a:r>
          </a:p>
          <a:p>
            <a:pPr lvl="1"/>
            <a:r>
              <a:rPr lang="en-US" altLang="en-US" b="0" dirty="0">
                <a:ea typeface="ＭＳ Ｐゴシック" panose="020B0600070205080204" pitchFamily="34" charset="-128"/>
              </a:rPr>
              <a:t>Access to information and resources</a:t>
            </a:r>
          </a:p>
          <a:p>
            <a:pPr marL="457200" lvl="1" indent="0">
              <a:buNone/>
            </a:pPr>
            <a:endParaRPr lang="en-US" altLang="en-US" b="0" dirty="0">
              <a:ea typeface="ＭＳ Ｐゴシック" panose="020B0600070205080204" pitchFamily="34" charset="-128"/>
            </a:endParaRPr>
          </a:p>
          <a:p>
            <a:pPr lvl="1"/>
            <a:r>
              <a:rPr lang="en-US" altLang="en-US" b="0" dirty="0">
                <a:ea typeface="ＭＳ Ｐゴシック" panose="020B0600070205080204" pitchFamily="34" charset="-128"/>
              </a:rPr>
              <a:t>Neighborhood &amp;</a:t>
            </a:r>
          </a:p>
          <a:p>
            <a:pPr marL="457200" lvl="1" indent="0">
              <a:buNone/>
            </a:pPr>
            <a:r>
              <a:rPr lang="en-US" altLang="en-US" b="0" dirty="0">
                <a:ea typeface="ＭＳ Ｐゴシック" panose="020B0600070205080204" pitchFamily="34" charset="-128"/>
              </a:rPr>
              <a:t>Community programs </a:t>
            </a:r>
          </a:p>
          <a:p>
            <a:pPr marL="457200" lvl="1" indent="0">
              <a:buNone/>
            </a:pPr>
            <a:endParaRPr lang="en-US" altLang="en-US" b="0" dirty="0">
              <a:ea typeface="ＭＳ Ｐゴシック" panose="020B0600070205080204" pitchFamily="34" charset="-128"/>
            </a:endParaRPr>
          </a:p>
          <a:p>
            <a:endParaRPr lang="en-US" altLang="en-US" b="0" dirty="0">
              <a:ea typeface="ＭＳ Ｐゴシック" panose="020B0600070205080204" pitchFamily="34" charset="-128"/>
            </a:endParaRPr>
          </a:p>
        </p:txBody>
      </p:sp>
      <p:sp>
        <p:nvSpPr>
          <p:cNvPr id="44035" name="Content Placeholder 1">
            <a:extLst>
              <a:ext uri="{FF2B5EF4-FFF2-40B4-BE49-F238E27FC236}">
                <a16:creationId xmlns:a16="http://schemas.microsoft.com/office/drawing/2014/main" id="{00D21B8F-8AD6-B50A-A9C0-BA7A5F55FCD5}"/>
              </a:ext>
            </a:extLst>
          </p:cNvPr>
          <p:cNvSpPr>
            <a:spLocks noGrp="1"/>
          </p:cNvSpPr>
          <p:nvPr>
            <p:ph sz="half" idx="2"/>
          </p:nvPr>
        </p:nvSpPr>
        <p:spPr bwMode="auto">
          <a:xfrm>
            <a:off x="4648200" y="838200"/>
            <a:ext cx="4038600" cy="5287963"/>
          </a:xfrm>
        </p:spPr>
        <p:txBody>
          <a:bodyPr vert="horz" wrap="square" lIns="91440" tIns="45720" rIns="91440" bIns="45720" numCol="1" anchor="t" anchorCtr="0" compatLnSpc="1">
            <a:prstTxWarp prst="textNoShape">
              <a:avLst/>
            </a:prstTxWarp>
          </a:bodyPr>
          <a:lstStyle/>
          <a:p>
            <a:pPr marL="0" indent="0">
              <a:buFontTx/>
              <a:buNone/>
              <a:defRPr/>
            </a:pPr>
            <a:r>
              <a:rPr lang="en-US" b="0" dirty="0">
                <a:solidFill>
                  <a:srgbClr val="FFFF00"/>
                </a:solidFill>
                <a:ea typeface="ＭＳ Ｐゴシック" charset="0"/>
                <a:cs typeface="ＭＳ Ｐゴシック" charset="0"/>
              </a:rPr>
              <a:t>     A </a:t>
            </a:r>
            <a:r>
              <a:rPr lang="en-US" sz="2400" b="0" dirty="0">
                <a:solidFill>
                  <a:srgbClr val="FFFF00"/>
                </a:solidFill>
                <a:ea typeface="ＭＳ Ｐゴシック" charset="0"/>
                <a:cs typeface="ＭＳ Ｐゴシック" charset="0"/>
              </a:rPr>
              <a:t>systems-level example of attachment:</a:t>
            </a:r>
          </a:p>
          <a:p>
            <a:pPr>
              <a:defRPr/>
            </a:pPr>
            <a:r>
              <a:rPr lang="en-US" sz="2400" b="0" dirty="0">
                <a:ea typeface="ＭＳ Ｐゴシック" charset="0"/>
                <a:cs typeface="ＭＳ Ｐゴシック" charset="0"/>
              </a:rPr>
              <a:t>Our assessments need to take into account the degree to which families know how to provide and to access </a:t>
            </a:r>
            <a:r>
              <a:rPr lang="en-US" sz="2400" b="0" dirty="0">
                <a:solidFill>
                  <a:srgbClr val="FFFF00"/>
                </a:solidFill>
                <a:ea typeface="ＭＳ Ｐゴシック" charset="0"/>
                <a:cs typeface="ＭＳ Ｐゴシック" charset="0"/>
              </a:rPr>
              <a:t>safety</a:t>
            </a:r>
            <a:r>
              <a:rPr lang="en-US" sz="2400" b="0" dirty="0">
                <a:ea typeface="ＭＳ Ｐゴシック" charset="0"/>
                <a:cs typeface="ＭＳ Ｐゴシック" charset="0"/>
              </a:rPr>
              <a:t> and </a:t>
            </a:r>
            <a:r>
              <a:rPr lang="en-US" sz="2400" b="0" dirty="0">
                <a:solidFill>
                  <a:srgbClr val="FFFF00"/>
                </a:solidFill>
                <a:ea typeface="ＭＳ Ｐゴシック" charset="0"/>
                <a:cs typeface="ＭＳ Ｐゴシック" charset="0"/>
              </a:rPr>
              <a:t>attachment-oriented </a:t>
            </a:r>
            <a:r>
              <a:rPr lang="en-US" sz="2400" b="0" dirty="0">
                <a:ea typeface="ＭＳ Ｐゴシック" charset="0"/>
                <a:cs typeface="ＭＳ Ｐゴシック" charset="0"/>
              </a:rPr>
              <a:t>services/experiences</a:t>
            </a:r>
          </a:p>
          <a:p>
            <a:pPr marL="0" indent="0">
              <a:buNone/>
              <a:defRPr/>
            </a:pPr>
            <a:endParaRPr lang="en-US" sz="2400" b="0" dirty="0">
              <a:ea typeface="ＭＳ Ｐゴシック" charset="0"/>
              <a:cs typeface="ＭＳ Ｐゴシック" charset="0"/>
            </a:endParaRPr>
          </a:p>
          <a:p>
            <a:pPr>
              <a:defRPr/>
            </a:pPr>
            <a:r>
              <a:rPr lang="en-US" sz="2400" b="0" dirty="0">
                <a:ea typeface="ＭＳ Ｐゴシック" charset="0"/>
                <a:cs typeface="ＭＳ Ｐゴシック" charset="0"/>
              </a:rPr>
              <a:t>As providers how do we </a:t>
            </a:r>
            <a:r>
              <a:rPr lang="en-US" sz="2400" b="0" dirty="0">
                <a:solidFill>
                  <a:srgbClr val="FFFF00"/>
                </a:solidFill>
                <a:ea typeface="ＭＳ Ｐゴシック" charset="0"/>
                <a:cs typeface="ＭＳ Ｐゴシック" charset="0"/>
              </a:rPr>
              <a:t>advocate</a:t>
            </a:r>
            <a:r>
              <a:rPr lang="en-US" sz="2400" b="0" dirty="0">
                <a:ea typeface="ＭＳ Ｐゴシック" charset="0"/>
                <a:cs typeface="ＭＳ Ｐゴシック" charset="0"/>
              </a:rPr>
              <a:t> for those in the community?</a:t>
            </a:r>
          </a:p>
        </p:txBody>
      </p:sp>
      <p:sp>
        <p:nvSpPr>
          <p:cNvPr id="49156" name="Footer Placeholder 3">
            <a:extLst>
              <a:ext uri="{FF2B5EF4-FFF2-40B4-BE49-F238E27FC236}">
                <a16:creationId xmlns:a16="http://schemas.microsoft.com/office/drawing/2014/main" id="{F017CE5D-4F05-587E-48BE-0544334C603F}"/>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dirty="0">
                <a:solidFill>
                  <a:schemeClr val="bg1"/>
                </a:solidFill>
              </a:rPr>
              <a:t>   TGW 2022</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935E-6D68-3057-A784-1CB55B90081A}"/>
              </a:ext>
            </a:extLst>
          </p:cNvPr>
          <p:cNvSpPr>
            <a:spLocks noGrp="1"/>
          </p:cNvSpPr>
          <p:nvPr>
            <p:ph type="title"/>
          </p:nvPr>
        </p:nvSpPr>
        <p:spPr/>
        <p:txBody>
          <a:bodyPr/>
          <a:lstStyle/>
          <a:p>
            <a:r>
              <a:rPr lang="en-US" b="0" dirty="0"/>
              <a:t>Expanding the Nervous  System Lens:</a:t>
            </a:r>
            <a:br>
              <a:rPr lang="en-US" b="0" dirty="0"/>
            </a:br>
            <a:r>
              <a:rPr lang="en-US" b="0" dirty="0">
                <a:solidFill>
                  <a:srgbClr val="FFC000"/>
                </a:solidFill>
              </a:rPr>
              <a:t>thinking ecologically</a:t>
            </a:r>
          </a:p>
        </p:txBody>
      </p:sp>
      <p:sp>
        <p:nvSpPr>
          <p:cNvPr id="3" name="Content Placeholder 2">
            <a:extLst>
              <a:ext uri="{FF2B5EF4-FFF2-40B4-BE49-F238E27FC236}">
                <a16:creationId xmlns:a16="http://schemas.microsoft.com/office/drawing/2014/main" id="{35942FCE-E574-7B9E-79A4-5E57DA47B3D2}"/>
              </a:ext>
            </a:extLst>
          </p:cNvPr>
          <p:cNvSpPr>
            <a:spLocks noGrp="1"/>
          </p:cNvSpPr>
          <p:nvPr>
            <p:ph idx="1"/>
          </p:nvPr>
        </p:nvSpPr>
        <p:spPr>
          <a:xfrm>
            <a:off x="457200" y="2286000"/>
            <a:ext cx="8229600" cy="3840163"/>
          </a:xfrm>
        </p:spPr>
        <p:txBody>
          <a:bodyPr/>
          <a:lstStyle/>
          <a:p>
            <a:pPr marL="0" indent="0">
              <a:buNone/>
            </a:pPr>
            <a:r>
              <a:rPr lang="en-US" b="0" dirty="0"/>
              <a:t>     The processes at the individual level also 	characterize the systems level</a:t>
            </a:r>
          </a:p>
          <a:p>
            <a:pPr marL="0" indent="0">
              <a:buNone/>
            </a:pPr>
            <a:endParaRPr lang="en-US" b="0" dirty="0"/>
          </a:p>
          <a:p>
            <a:pPr marL="0" indent="0">
              <a:buNone/>
            </a:pPr>
            <a:r>
              <a:rPr lang="en-US" b="0" dirty="0"/>
              <a:t>     Including the the need for Safety and  	Attachment </a:t>
            </a:r>
          </a:p>
        </p:txBody>
      </p:sp>
      <p:sp>
        <p:nvSpPr>
          <p:cNvPr id="4" name="Footer Placeholder 3">
            <a:extLst>
              <a:ext uri="{FF2B5EF4-FFF2-40B4-BE49-F238E27FC236}">
                <a16:creationId xmlns:a16="http://schemas.microsoft.com/office/drawing/2014/main" id="{695168C5-D6E7-CC85-3243-BCA94889BE46}"/>
              </a:ext>
            </a:extLst>
          </p:cNvPr>
          <p:cNvSpPr>
            <a:spLocks noGrp="1"/>
          </p:cNvSpPr>
          <p:nvPr>
            <p:ph type="ftr" sz="quarter" idx="11"/>
          </p:nvPr>
        </p:nvSpPr>
        <p:spPr/>
        <p:txBody>
          <a:bodyPr/>
          <a:lstStyle/>
          <a:p>
            <a:pPr>
              <a:defRPr/>
            </a:pPr>
            <a:r>
              <a:rPr lang="en-US" dirty="0"/>
              <a:t>TGW 2022</a:t>
            </a:r>
          </a:p>
        </p:txBody>
      </p:sp>
    </p:spTree>
    <p:extLst>
      <p:ext uri="{BB962C8B-B14F-4D97-AF65-F5344CB8AC3E}">
        <p14:creationId xmlns:p14="http://schemas.microsoft.com/office/powerpoint/2010/main" val="250365697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4">
            <a:extLst>
              <a:ext uri="{FF2B5EF4-FFF2-40B4-BE49-F238E27FC236}">
                <a16:creationId xmlns:a16="http://schemas.microsoft.com/office/drawing/2014/main" id="{FEAF979E-C943-B821-33E2-DE545405B803}"/>
              </a:ext>
            </a:extLst>
          </p:cNvPr>
          <p:cNvSpPr>
            <a:spLocks noGrp="1"/>
          </p:cNvSpPr>
          <p:nvPr>
            <p:ph type="title"/>
          </p:nvPr>
        </p:nvSpPr>
        <p:spPr bwMode="auto">
          <a:xfrm>
            <a:off x="457200" y="274638"/>
            <a:ext cx="8229600"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b="0" dirty="0">
                <a:latin typeface="Arial Bold" charset="0"/>
                <a:ea typeface="ヒラギノ角ゴ ProN W6" panose="020B0300000000000000" pitchFamily="34" charset="-128"/>
              </a:rPr>
              <a:t>SRM: Expanding Resilience from Individuals to Systems of All Sizes  </a:t>
            </a:r>
          </a:p>
        </p:txBody>
      </p:sp>
      <p:sp>
        <p:nvSpPr>
          <p:cNvPr id="54274" name="Content Placeholder 6">
            <a:extLst>
              <a:ext uri="{FF2B5EF4-FFF2-40B4-BE49-F238E27FC236}">
                <a16:creationId xmlns:a16="http://schemas.microsoft.com/office/drawing/2014/main" id="{ED8E90BB-75A3-71C1-8D60-5A7602D4B020}"/>
              </a:ext>
            </a:extLst>
          </p:cNvPr>
          <p:cNvSpPr>
            <a:spLocks noGrp="1"/>
          </p:cNvSpPr>
          <p:nvPr>
            <p:ph idx="1"/>
          </p:nvPr>
        </p:nvSpPr>
        <p:spPr bwMode="auto">
          <a:xfrm>
            <a:off x="395288" y="1301750"/>
            <a:ext cx="8229600" cy="4946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latin typeface="Arial Bold" charset="0"/>
              <a:ea typeface="ヒラギノ角ゴ ProN W6" panose="020B0300000000000000" pitchFamily="34" charset="-128"/>
            </a:endParaRPr>
          </a:p>
        </p:txBody>
      </p:sp>
      <p:pic>
        <p:nvPicPr>
          <p:cNvPr id="54275" name="Picture 3">
            <a:extLst>
              <a:ext uri="{FF2B5EF4-FFF2-40B4-BE49-F238E27FC236}">
                <a16:creationId xmlns:a16="http://schemas.microsoft.com/office/drawing/2014/main" id="{250B7C9F-F0D3-F605-E3A3-F18A02239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27" y="1301750"/>
            <a:ext cx="8353425"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1">
            <a:extLst>
              <a:ext uri="{FF2B5EF4-FFF2-40B4-BE49-F238E27FC236}">
                <a16:creationId xmlns:a16="http://schemas.microsoft.com/office/drawing/2014/main" id="{0297AC04-DB1D-EE04-9171-26FEDE9B7E8C}"/>
              </a:ext>
            </a:extLst>
          </p:cNvPr>
          <p:cNvSpPr txBox="1">
            <a:spLocks noChangeArrowheads="1"/>
          </p:cNvSpPr>
          <p:nvPr/>
        </p:nvSpPr>
        <p:spPr bwMode="auto">
          <a:xfrm>
            <a:off x="1143000" y="6477000"/>
            <a:ext cx="239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chemeClr val="bg1"/>
                </a:solidFill>
                <a:sym typeface="Arial" panose="020B0604020202020204" pitchFamily="34" charset="0"/>
              </a:rPr>
              <a:t>Threshold GlobalWorks (c) 2014</a:t>
            </a:r>
            <a:endParaRPr lang="en-US" altLang="en-US" sz="1200">
              <a:solidFill>
                <a:srgbClr val="000000"/>
              </a:solidFill>
              <a:ea typeface="ヒラギノ角ゴ ProN W3" panose="020B0300000000000000" pitchFamily="34" charset="-128"/>
              <a:sym typeface="Arial" panose="020B0604020202020204" pitchFamily="34" charset="0"/>
            </a:endParaRPr>
          </a:p>
        </p:txBody>
      </p:sp>
      <p:sp>
        <p:nvSpPr>
          <p:cNvPr id="54277" name="TextBox 1">
            <a:extLst>
              <a:ext uri="{FF2B5EF4-FFF2-40B4-BE49-F238E27FC236}">
                <a16:creationId xmlns:a16="http://schemas.microsoft.com/office/drawing/2014/main" id="{DFDFE70A-33B0-3647-6ABB-EF2E46E3B30C}"/>
              </a:ext>
            </a:extLst>
          </p:cNvPr>
          <p:cNvSpPr txBox="1">
            <a:spLocks noChangeArrowheads="1"/>
          </p:cNvSpPr>
          <p:nvPr/>
        </p:nvSpPr>
        <p:spPr bwMode="auto">
          <a:xfrm>
            <a:off x="7010400" y="2362200"/>
            <a:ext cx="137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a:solidFill>
                  <a:srgbClr val="FFC000"/>
                </a:solidFill>
              </a:rPr>
              <a:t>And </a:t>
            </a:r>
            <a:r>
              <a:rPr lang="en-US" altLang="en-US" sz="1600" dirty="0" err="1">
                <a:solidFill>
                  <a:srgbClr val="FFC000"/>
                </a:solidFill>
              </a:rPr>
              <a:t>communties</a:t>
            </a:r>
            <a:endParaRPr lang="en-US" altLang="en-US" sz="1600" dirty="0">
              <a:solidFill>
                <a:srgbClr val="FFC000"/>
              </a:solidFill>
            </a:endParaRPr>
          </a:p>
        </p:txBody>
      </p:sp>
      <p:sp>
        <p:nvSpPr>
          <p:cNvPr id="2" name="TextBox 1">
            <a:extLst>
              <a:ext uri="{FF2B5EF4-FFF2-40B4-BE49-F238E27FC236}">
                <a16:creationId xmlns:a16="http://schemas.microsoft.com/office/drawing/2014/main" id="{31144DA9-7398-B8C5-1E2A-76D4214A9B2D}"/>
              </a:ext>
            </a:extLst>
          </p:cNvPr>
          <p:cNvSpPr txBox="1"/>
          <p:nvPr/>
        </p:nvSpPr>
        <p:spPr>
          <a:xfrm>
            <a:off x="2590800" y="5715000"/>
            <a:ext cx="3505200" cy="461665"/>
          </a:xfrm>
          <a:prstGeom prst="rect">
            <a:avLst/>
          </a:prstGeom>
          <a:noFill/>
        </p:spPr>
        <p:txBody>
          <a:bodyPr wrap="square" rtlCol="0">
            <a:spAutoFit/>
          </a:bodyPr>
          <a:lstStyle/>
          <a:p>
            <a:r>
              <a:rPr lang="en-US" dirty="0">
                <a:solidFill>
                  <a:srgbClr val="FFC000"/>
                </a:solidFill>
              </a:rPr>
              <a:t>Organizational plasticity</a:t>
            </a:r>
          </a:p>
        </p:txBody>
      </p:sp>
      <p:sp>
        <p:nvSpPr>
          <p:cNvPr id="3" name="TextBox 2">
            <a:extLst>
              <a:ext uri="{FF2B5EF4-FFF2-40B4-BE49-F238E27FC236}">
                <a16:creationId xmlns:a16="http://schemas.microsoft.com/office/drawing/2014/main" id="{67DB7B2F-9605-FF79-E7E9-066F2D8FE979}"/>
              </a:ext>
            </a:extLst>
          </p:cNvPr>
          <p:cNvSpPr txBox="1"/>
          <p:nvPr/>
        </p:nvSpPr>
        <p:spPr>
          <a:xfrm>
            <a:off x="3533776" y="1981200"/>
            <a:ext cx="1114424" cy="461665"/>
          </a:xfrm>
          <a:prstGeom prst="rect">
            <a:avLst/>
          </a:prstGeom>
          <a:noFill/>
        </p:spPr>
        <p:txBody>
          <a:bodyPr wrap="square" rtlCol="0">
            <a:spAutoFit/>
          </a:bodyPr>
          <a:lstStyle/>
          <a:p>
            <a:endParaRPr lang="en-US" dirty="0"/>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CC8D44D1-3A25-2C50-8CC1-21B45283BDDE}"/>
              </a:ext>
            </a:extLst>
          </p:cNvPr>
          <p:cNvSpPr>
            <a:spLocks noGrp="1"/>
          </p:cNvSpPr>
          <p:nvPr>
            <p:ph type="title"/>
          </p:nvPr>
        </p:nvSpPr>
        <p:spPr bwMode="auto">
          <a:xfrm>
            <a:off x="457200" y="274638"/>
            <a:ext cx="8229600" cy="71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0">
                <a:latin typeface="Arial Bold" charset="0"/>
                <a:ea typeface="ヒラギノ角ゴ ProN W6" panose="020B0300000000000000" pitchFamily="34" charset="-128"/>
              </a:rPr>
              <a:t>Dysregulation: A Systems Lens</a:t>
            </a:r>
          </a:p>
        </p:txBody>
      </p:sp>
      <p:pic>
        <p:nvPicPr>
          <p:cNvPr id="57346" name="Content Placeholder 4">
            <a:extLst>
              <a:ext uri="{FF2B5EF4-FFF2-40B4-BE49-F238E27FC236}">
                <a16:creationId xmlns:a16="http://schemas.microsoft.com/office/drawing/2014/main" id="{7643C7F2-30FE-BEAB-EEE8-C8355308C5A9}"/>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325563"/>
            <a:ext cx="7315200" cy="435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1">
            <a:extLst>
              <a:ext uri="{FF2B5EF4-FFF2-40B4-BE49-F238E27FC236}">
                <a16:creationId xmlns:a16="http://schemas.microsoft.com/office/drawing/2014/main" id="{3CE3CA20-D6B1-EA2E-B333-A13D3E3B35EE}"/>
              </a:ext>
            </a:extLst>
          </p:cNvPr>
          <p:cNvSpPr txBox="1">
            <a:spLocks noChangeArrowheads="1"/>
          </p:cNvSpPr>
          <p:nvPr/>
        </p:nvSpPr>
        <p:spPr bwMode="auto">
          <a:xfrm>
            <a:off x="1066800" y="6248400"/>
            <a:ext cx="2619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dirty="0">
                <a:solidFill>
                  <a:schemeClr val="bg1"/>
                </a:solidFill>
                <a:sym typeface="Arial" panose="020B0604020202020204" pitchFamily="34" charset="0"/>
              </a:rPr>
              <a:t>Threshold </a:t>
            </a:r>
            <a:r>
              <a:rPr lang="en-US" altLang="en-US" sz="1200" dirty="0" err="1">
                <a:solidFill>
                  <a:schemeClr val="bg1"/>
                </a:solidFill>
                <a:sym typeface="Arial" panose="020B0604020202020204" pitchFamily="34" charset="0"/>
              </a:rPr>
              <a:t>GlobalWorks</a:t>
            </a:r>
            <a:r>
              <a:rPr lang="en-US" altLang="en-US" sz="1200" dirty="0">
                <a:solidFill>
                  <a:schemeClr val="bg1"/>
                </a:solidFill>
                <a:sym typeface="Arial" panose="020B0604020202020204" pitchFamily="34" charset="0"/>
              </a:rPr>
              <a:t> (c) 2022</a:t>
            </a:r>
            <a:endParaRPr lang="en-US" altLang="en-US" sz="1200" dirty="0">
              <a:solidFill>
                <a:srgbClr val="000000"/>
              </a:solidFill>
              <a:ea typeface="ヒラギノ角ゴ ProN W3" panose="020B0300000000000000" pitchFamily="34" charset="-128"/>
              <a:sym typeface="Arial" panose="020B0604020202020204" pitchFamily="34" charset="0"/>
            </a:endParaRPr>
          </a:p>
        </p:txBody>
      </p:sp>
      <p:sp>
        <p:nvSpPr>
          <p:cNvPr id="2" name="TextBox 1">
            <a:extLst>
              <a:ext uri="{FF2B5EF4-FFF2-40B4-BE49-F238E27FC236}">
                <a16:creationId xmlns:a16="http://schemas.microsoft.com/office/drawing/2014/main" id="{2269ADFC-EC22-93FF-4DFC-7CAA33753FB9}"/>
              </a:ext>
            </a:extLst>
          </p:cNvPr>
          <p:cNvSpPr txBox="1"/>
          <p:nvPr/>
        </p:nvSpPr>
        <p:spPr>
          <a:xfrm>
            <a:off x="609600" y="5684838"/>
            <a:ext cx="8380424" cy="369332"/>
          </a:xfrm>
          <a:prstGeom prst="rect">
            <a:avLst/>
          </a:prstGeom>
          <a:noFill/>
        </p:spPr>
        <p:txBody>
          <a:bodyPr wrap="square" rtlCol="0">
            <a:spAutoFit/>
          </a:bodyPr>
          <a:lstStyle/>
          <a:p>
            <a:r>
              <a:rPr lang="en-US" sz="1800" dirty="0">
                <a:solidFill>
                  <a:srgbClr val="FFC000"/>
                </a:solidFill>
              </a:rPr>
              <a:t>                    ***Add the impact of Covid  &amp; national-level challenges</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6C27-60FA-B89B-4291-87409EE87AB1}"/>
              </a:ext>
            </a:extLst>
          </p:cNvPr>
          <p:cNvSpPr>
            <a:spLocks noGrp="1"/>
          </p:cNvSpPr>
          <p:nvPr>
            <p:ph type="title"/>
          </p:nvPr>
        </p:nvSpPr>
        <p:spPr/>
        <p:txBody>
          <a:bodyPr/>
          <a:lstStyle/>
          <a:p>
            <a:r>
              <a:rPr lang="en-US" b="0" dirty="0"/>
              <a:t>True or False…..</a:t>
            </a:r>
          </a:p>
        </p:txBody>
      </p:sp>
      <p:sp>
        <p:nvSpPr>
          <p:cNvPr id="3" name="Content Placeholder 2">
            <a:extLst>
              <a:ext uri="{FF2B5EF4-FFF2-40B4-BE49-F238E27FC236}">
                <a16:creationId xmlns:a16="http://schemas.microsoft.com/office/drawing/2014/main" id="{249E4106-72D4-43F4-1484-FD5418C9F7AB}"/>
              </a:ext>
            </a:extLst>
          </p:cNvPr>
          <p:cNvSpPr>
            <a:spLocks noGrp="1"/>
          </p:cNvSpPr>
          <p:nvPr>
            <p:ph idx="1"/>
          </p:nvPr>
        </p:nvSpPr>
        <p:spPr>
          <a:xfrm>
            <a:off x="457200" y="1066972"/>
            <a:ext cx="8229600" cy="5059191"/>
          </a:xfrm>
        </p:spPr>
        <p:txBody>
          <a:bodyPr/>
          <a:lstStyle/>
          <a:p>
            <a:pPr marL="0" indent="0">
              <a:buNone/>
            </a:pPr>
            <a:endParaRPr lang="en-US" sz="2800" b="0" dirty="0"/>
          </a:p>
          <a:p>
            <a:pPr>
              <a:buFont typeface="Wingdings" pitchFamily="2" charset="2"/>
              <a:buChar char="ü"/>
            </a:pPr>
            <a:r>
              <a:rPr lang="en-US" sz="2800" b="0" dirty="0"/>
              <a:t>I have a self-care practice that supports my physical &amp; emotional health</a:t>
            </a:r>
          </a:p>
          <a:p>
            <a:pPr>
              <a:buFont typeface="Wingdings" pitchFamily="2" charset="2"/>
              <a:buChar char="ü"/>
            </a:pPr>
            <a:endParaRPr lang="en-US" sz="2800" b="0" dirty="0"/>
          </a:p>
          <a:p>
            <a:pPr>
              <a:buFont typeface="Wingdings" pitchFamily="2" charset="2"/>
              <a:buChar char="ü"/>
            </a:pPr>
            <a:r>
              <a:rPr lang="en-US" sz="2800" b="0" dirty="0"/>
              <a:t>I know that when challenges arise I have a support system to rely on </a:t>
            </a:r>
          </a:p>
          <a:p>
            <a:pPr>
              <a:buFont typeface="Wingdings" pitchFamily="2" charset="2"/>
              <a:buChar char="ü"/>
            </a:pPr>
            <a:endParaRPr lang="en-US" sz="2800" b="0" dirty="0"/>
          </a:p>
          <a:p>
            <a:pPr>
              <a:buFont typeface="Wingdings" pitchFamily="2" charset="2"/>
              <a:buChar char="ü"/>
            </a:pPr>
            <a:r>
              <a:rPr lang="en-US" sz="2800" b="0" dirty="0"/>
              <a:t>If I learned a new way to tackle challenges I would  be excited</a:t>
            </a:r>
          </a:p>
          <a:p>
            <a:pPr>
              <a:buFont typeface="Wingdings" pitchFamily="2" charset="2"/>
              <a:buChar char="ü"/>
            </a:pPr>
            <a:endParaRPr lang="en-US" b="0" dirty="0"/>
          </a:p>
          <a:p>
            <a:pPr>
              <a:buFont typeface="Wingdings" pitchFamily="2" charset="2"/>
              <a:buChar char="ü"/>
            </a:pPr>
            <a:endParaRPr lang="en-US" b="0" dirty="0"/>
          </a:p>
        </p:txBody>
      </p:sp>
      <p:sp>
        <p:nvSpPr>
          <p:cNvPr id="4" name="Footer Placeholder 3">
            <a:extLst>
              <a:ext uri="{FF2B5EF4-FFF2-40B4-BE49-F238E27FC236}">
                <a16:creationId xmlns:a16="http://schemas.microsoft.com/office/drawing/2014/main" id="{A290E8ED-1F50-F344-5075-260DC6972317}"/>
              </a:ext>
            </a:extLst>
          </p:cNvPr>
          <p:cNvSpPr>
            <a:spLocks noGrp="1"/>
          </p:cNvSpPr>
          <p:nvPr>
            <p:ph type="ftr" sz="quarter" idx="11"/>
          </p:nvPr>
        </p:nvSpPr>
        <p:spPr/>
        <p:txBody>
          <a:bodyPr/>
          <a:lstStyle/>
          <a:p>
            <a:pPr>
              <a:defRPr/>
            </a:pPr>
            <a:r>
              <a:rPr lang="en-US" dirty="0"/>
              <a:t>TGW 2022</a:t>
            </a:r>
          </a:p>
        </p:txBody>
      </p:sp>
      <p:sp>
        <p:nvSpPr>
          <p:cNvPr id="5" name="TextBox 4">
            <a:extLst>
              <a:ext uri="{FF2B5EF4-FFF2-40B4-BE49-F238E27FC236}">
                <a16:creationId xmlns:a16="http://schemas.microsoft.com/office/drawing/2014/main" id="{9BF89A8A-BDA6-60A5-9B00-8DDF3896460D}"/>
              </a:ext>
            </a:extLst>
          </p:cNvPr>
          <p:cNvSpPr txBox="1"/>
          <p:nvPr/>
        </p:nvSpPr>
        <p:spPr>
          <a:xfrm>
            <a:off x="6310648" y="605307"/>
            <a:ext cx="2281394" cy="523220"/>
          </a:xfrm>
          <a:prstGeom prst="rect">
            <a:avLst/>
          </a:prstGeom>
          <a:noFill/>
        </p:spPr>
        <p:txBody>
          <a:bodyPr wrap="none" rtlCol="0">
            <a:spAutoFit/>
          </a:bodyPr>
          <a:lstStyle/>
          <a:p>
            <a:r>
              <a:rPr lang="en-US" sz="2800" dirty="0">
                <a:solidFill>
                  <a:srgbClr val="FFC000"/>
                </a:solidFill>
              </a:rPr>
              <a:t>Or …“sort of”</a:t>
            </a:r>
          </a:p>
        </p:txBody>
      </p:sp>
    </p:spTree>
    <p:extLst>
      <p:ext uri="{BB962C8B-B14F-4D97-AF65-F5344CB8AC3E}">
        <p14:creationId xmlns:p14="http://schemas.microsoft.com/office/powerpoint/2010/main" val="431254481"/>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5">
            <a:extLst>
              <a:ext uri="{FF2B5EF4-FFF2-40B4-BE49-F238E27FC236}">
                <a16:creationId xmlns:a16="http://schemas.microsoft.com/office/drawing/2014/main" id="{B78753FF-B688-2367-478A-809EE317624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0" dirty="0">
                <a:ea typeface="ＭＳ Ｐゴシック" panose="020B0600070205080204" pitchFamily="34" charset="-128"/>
              </a:rPr>
              <a:t>Safety: </a:t>
            </a:r>
            <a:r>
              <a:rPr lang="en-US" altLang="en-US" sz="2400" b="0" dirty="0">
                <a:ea typeface="ＭＳ Ｐゴシック" panose="020B0600070205080204" pitchFamily="34" charset="-128"/>
              </a:rPr>
              <a:t>Examples in homes, schools, and communities</a:t>
            </a:r>
          </a:p>
        </p:txBody>
      </p:sp>
      <p:sp>
        <p:nvSpPr>
          <p:cNvPr id="33794" name="Content Placeholder 6">
            <a:extLst>
              <a:ext uri="{FF2B5EF4-FFF2-40B4-BE49-F238E27FC236}">
                <a16:creationId xmlns:a16="http://schemas.microsoft.com/office/drawing/2014/main" id="{63D56366-D757-A32F-E2FE-A17DD28340E3}"/>
              </a:ext>
            </a:extLst>
          </p:cNvPr>
          <p:cNvSpPr>
            <a:spLocks noGrp="1"/>
          </p:cNvSpPr>
          <p:nvPr>
            <p:ph idx="1"/>
          </p:nvPr>
        </p:nvSpPr>
        <p:spPr bwMode="auto">
          <a:xfrm>
            <a:off x="457200" y="914400"/>
            <a:ext cx="8229600" cy="521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b="0" dirty="0">
                <a:solidFill>
                  <a:srgbClr val="FFC000"/>
                </a:solidFill>
                <a:ea typeface="ＭＳ Ｐゴシック" panose="020B0600070205080204" pitchFamily="34" charset="-128"/>
              </a:rPr>
              <a:t>Pre and post-natal classes </a:t>
            </a:r>
            <a:r>
              <a:rPr lang="en-US" altLang="en-US" sz="2400" b="0" dirty="0">
                <a:ea typeface="ＭＳ Ｐゴシック" panose="020B0600070205080204" pitchFamily="34" charset="-128"/>
              </a:rPr>
              <a:t>for new mothers (inc. “spoiling,” corporal punishment, the role of healthy food)</a:t>
            </a:r>
          </a:p>
          <a:p>
            <a:endParaRPr lang="en-US" altLang="en-US" sz="2400" b="0" dirty="0">
              <a:ea typeface="ＭＳ Ｐゴシック" panose="020B0600070205080204" pitchFamily="34" charset="-128"/>
            </a:endParaRPr>
          </a:p>
          <a:p>
            <a:r>
              <a:rPr lang="en-US" altLang="en-US" sz="2400" b="0" dirty="0">
                <a:solidFill>
                  <a:srgbClr val="FFC000"/>
                </a:solidFill>
                <a:ea typeface="ＭＳ Ｐゴシック" panose="020B0600070205080204" pitchFamily="34" charset="-128"/>
              </a:rPr>
              <a:t>Kids and Cops </a:t>
            </a:r>
            <a:r>
              <a:rPr lang="en-US" altLang="en-US" sz="2400" b="0" dirty="0">
                <a:ea typeface="ＭＳ Ｐゴシック" panose="020B0600070205080204" pitchFamily="34" charset="-128"/>
              </a:rPr>
              <a:t>programs and After-school </a:t>
            </a:r>
            <a:r>
              <a:rPr lang="en-US" altLang="en-US" sz="2400" b="0" dirty="0">
                <a:solidFill>
                  <a:srgbClr val="FFC000"/>
                </a:solidFill>
                <a:ea typeface="ＭＳ Ｐゴシック" panose="020B0600070205080204" pitchFamily="34" charset="-128"/>
              </a:rPr>
              <a:t>homework centers</a:t>
            </a:r>
            <a:endParaRPr lang="en-US" altLang="en-US" sz="2400" b="0" dirty="0">
              <a:ea typeface="ＭＳ Ｐゴシック" panose="020B0600070205080204" pitchFamily="34" charset="-128"/>
            </a:endParaRPr>
          </a:p>
          <a:p>
            <a:pPr marL="0" indent="0">
              <a:buNone/>
            </a:pPr>
            <a:endParaRPr lang="en-US" altLang="en-US" sz="2400" b="0" dirty="0">
              <a:ea typeface="ＭＳ Ｐゴシック" panose="020B0600070205080204" pitchFamily="34" charset="-128"/>
            </a:endParaRPr>
          </a:p>
          <a:p>
            <a:r>
              <a:rPr lang="en-US" altLang="en-US" sz="2400" b="0" dirty="0">
                <a:ea typeface="ＭＳ Ｐゴシック" panose="020B0600070205080204" pitchFamily="34" charset="-128"/>
              </a:rPr>
              <a:t>Workers who are sensitive to the </a:t>
            </a:r>
            <a:r>
              <a:rPr lang="en-US" altLang="en-US" sz="2400" b="0" dirty="0">
                <a:solidFill>
                  <a:srgbClr val="FFC000"/>
                </a:solidFill>
                <a:ea typeface="ＭＳ Ｐゴシック" panose="020B0600070205080204" pitchFamily="34" charset="-128"/>
              </a:rPr>
              <a:t>signs of distress </a:t>
            </a:r>
            <a:r>
              <a:rPr lang="en-US" altLang="en-US" sz="2400" b="0" dirty="0">
                <a:ea typeface="ＭＳ Ｐゴシック" panose="020B0600070205080204" pitchFamily="34" charset="-128"/>
              </a:rPr>
              <a:t>and trauma in kids, parents (&amp; selves) and have </a:t>
            </a:r>
            <a:r>
              <a:rPr lang="en-US" altLang="en-US" sz="2400" b="0" dirty="0">
                <a:solidFill>
                  <a:srgbClr val="FFC000"/>
                </a:solidFill>
                <a:ea typeface="ＭＳ Ｐゴシック" panose="020B0600070205080204" pitchFamily="34" charset="-128"/>
              </a:rPr>
              <a:t>tools to deal with them</a:t>
            </a:r>
          </a:p>
          <a:p>
            <a:endParaRPr lang="en-US" altLang="en-US" sz="2400" b="0" dirty="0">
              <a:solidFill>
                <a:srgbClr val="FFC000"/>
              </a:solidFill>
              <a:ea typeface="ＭＳ Ｐゴシック" panose="020B0600070205080204" pitchFamily="34" charset="-128"/>
            </a:endParaRPr>
          </a:p>
          <a:p>
            <a:r>
              <a:rPr lang="en-US" altLang="en-US" sz="2400" b="0" dirty="0">
                <a:ea typeface="ＭＳ Ｐゴシック" panose="020B0600070205080204" pitchFamily="34" charset="-128"/>
              </a:rPr>
              <a:t>City and State-level </a:t>
            </a:r>
            <a:r>
              <a:rPr lang="en-US" altLang="en-US" sz="2400" b="0" dirty="0">
                <a:solidFill>
                  <a:srgbClr val="FFC000"/>
                </a:solidFill>
                <a:ea typeface="ＭＳ Ｐゴシック" panose="020B0600070205080204" pitchFamily="34" charset="-128"/>
              </a:rPr>
              <a:t>policies</a:t>
            </a:r>
            <a:r>
              <a:rPr lang="en-US" altLang="en-US" sz="2400" b="0" dirty="0">
                <a:ea typeface="ＭＳ Ｐゴシック" panose="020B0600070205080204" pitchFamily="34" charset="-128"/>
              </a:rPr>
              <a:t> that support local-level dignity, positive attachments, and safety</a:t>
            </a:r>
          </a:p>
          <a:p>
            <a:endParaRPr lang="en-US" altLang="en-US" b="0" dirty="0">
              <a:ea typeface="ＭＳ Ｐゴシック" panose="020B0600070205080204" pitchFamily="34" charset="-128"/>
            </a:endParaRPr>
          </a:p>
        </p:txBody>
      </p:sp>
      <p:sp>
        <p:nvSpPr>
          <p:cNvPr id="33795" name="Footer Placeholder 4">
            <a:extLst>
              <a:ext uri="{FF2B5EF4-FFF2-40B4-BE49-F238E27FC236}">
                <a16:creationId xmlns:a16="http://schemas.microsoft.com/office/drawing/2014/main" id="{5109545C-4453-57F3-130E-3C92BA322FD4}"/>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dirty="0">
                <a:solidFill>
                  <a:schemeClr val="bg1"/>
                </a:solidFill>
              </a:rPr>
              <a:t>TGW 2022</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4">
            <a:extLst>
              <a:ext uri="{FF2B5EF4-FFF2-40B4-BE49-F238E27FC236}">
                <a16:creationId xmlns:a16="http://schemas.microsoft.com/office/drawing/2014/main" id="{F5021EE6-5811-AED4-83B8-47F3A7FFD1C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0">
                <a:ea typeface="ＭＳ Ｐゴシック" panose="020B0600070205080204" pitchFamily="34" charset="-128"/>
              </a:rPr>
              <a:t>Ecological Approaches with Children:       </a:t>
            </a:r>
            <a:r>
              <a:rPr lang="en-US" altLang="en-US" sz="3200" b="0">
                <a:ea typeface="ＭＳ Ｐゴシック" panose="020B0600070205080204" pitchFamily="34" charset="-128"/>
              </a:rPr>
              <a:t>How are children integrated into our communities?</a:t>
            </a:r>
          </a:p>
        </p:txBody>
      </p:sp>
      <p:sp>
        <p:nvSpPr>
          <p:cNvPr id="6" name="Content Placeholder 5">
            <a:extLst>
              <a:ext uri="{FF2B5EF4-FFF2-40B4-BE49-F238E27FC236}">
                <a16:creationId xmlns:a16="http://schemas.microsoft.com/office/drawing/2014/main" id="{343EBC47-75DA-395F-92F2-23F40146C7AF}"/>
              </a:ext>
            </a:extLst>
          </p:cNvPr>
          <p:cNvSpPr>
            <a:spLocks noGrp="1"/>
          </p:cNvSpPr>
          <p:nvPr>
            <p:ph sz="half" idx="1"/>
          </p:nvPr>
        </p:nvSpPr>
        <p:spPr>
          <a:xfrm>
            <a:off x="457200" y="1371600"/>
            <a:ext cx="4191000" cy="4724400"/>
          </a:xfrm>
        </p:spPr>
        <p:txBody>
          <a:bodyPr/>
          <a:lstStyle/>
          <a:p>
            <a:pPr marL="0" indent="0">
              <a:buFontTx/>
              <a:buNone/>
              <a:defRPr/>
            </a:pPr>
            <a:r>
              <a:rPr lang="en-US" b="0" dirty="0"/>
              <a:t>Such as:</a:t>
            </a:r>
          </a:p>
          <a:p>
            <a:pPr>
              <a:defRPr/>
            </a:pPr>
            <a:r>
              <a:rPr lang="en-US" sz="2400" b="0" dirty="0"/>
              <a:t>Responsible adult supervision</a:t>
            </a:r>
          </a:p>
          <a:p>
            <a:pPr>
              <a:defRPr/>
            </a:pPr>
            <a:r>
              <a:rPr lang="en-US" sz="2400" b="0" dirty="0"/>
              <a:t>Opportunities for empowerment</a:t>
            </a:r>
          </a:p>
          <a:p>
            <a:pPr>
              <a:defRPr/>
            </a:pPr>
            <a:r>
              <a:rPr lang="en-US" sz="2400" b="0" dirty="0"/>
              <a:t>Clear boundaries and expectations</a:t>
            </a:r>
          </a:p>
          <a:p>
            <a:pPr>
              <a:defRPr/>
            </a:pPr>
            <a:r>
              <a:rPr lang="en-US" sz="2400" b="0" dirty="0"/>
              <a:t>Developmentally-appropriate activities</a:t>
            </a:r>
          </a:p>
          <a:p>
            <a:pPr>
              <a:defRPr/>
            </a:pPr>
            <a:r>
              <a:rPr lang="en-US" sz="2400" b="0" dirty="0"/>
              <a:t>Being known &amp; reinforced for strengths</a:t>
            </a:r>
          </a:p>
        </p:txBody>
      </p:sp>
      <p:pic>
        <p:nvPicPr>
          <p:cNvPr id="21507" name="Content Placeholder 1" descr="mural.jpg">
            <a:extLst>
              <a:ext uri="{FF2B5EF4-FFF2-40B4-BE49-F238E27FC236}">
                <a16:creationId xmlns:a16="http://schemas.microsoft.com/office/drawing/2014/main" id="{37FC7BE1-AFD3-736F-99C8-1539AF9441D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1758" r="21758"/>
          <a:stretch>
            <a:fillRect/>
          </a:stretch>
        </p:blipFill>
        <p:spPr bwMode="auto">
          <a:xfrm>
            <a:off x="4648200" y="2286000"/>
            <a:ext cx="4038600" cy="3840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Footer Placeholder 3">
            <a:extLst>
              <a:ext uri="{FF2B5EF4-FFF2-40B4-BE49-F238E27FC236}">
                <a16:creationId xmlns:a16="http://schemas.microsoft.com/office/drawing/2014/main" id="{3F7BF28C-134A-7BF0-9AFD-EB0B8BD4D3D1}"/>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chemeClr val="bg1"/>
                </a:solidFill>
              </a:rPr>
              <a:t>TGW 2018</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1CDD8031-2584-1B0A-721F-EA40ADBA4FB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0" dirty="0">
                <a:ea typeface="ＭＳ Ｐゴシック" panose="020B0600070205080204" pitchFamily="34" charset="-128"/>
              </a:rPr>
              <a:t>We Are Each </a:t>
            </a:r>
            <a:r>
              <a:rPr lang="en-US" altLang="en-US" sz="3200" b="0" dirty="0">
                <a:solidFill>
                  <a:srgbClr val="FFC000"/>
                </a:solidFill>
                <a:ea typeface="ＭＳ Ｐゴシック" panose="020B0600070205080204" pitchFamily="34" charset="-128"/>
              </a:rPr>
              <a:t>Wired</a:t>
            </a:r>
            <a:r>
              <a:rPr lang="en-US" altLang="en-US" sz="3200" b="0" dirty="0">
                <a:ea typeface="ＭＳ Ｐゴシック" panose="020B0600070205080204" pitchFamily="34" charset="-128"/>
              </a:rPr>
              <a:t> for Resilience…and</a:t>
            </a:r>
            <a:br>
              <a:rPr lang="en-US" altLang="en-US" sz="3200" b="0" dirty="0">
                <a:ea typeface="ＭＳ Ｐゴシック" panose="020B0600070205080204" pitchFamily="34" charset="-128"/>
              </a:rPr>
            </a:br>
            <a:r>
              <a:rPr lang="en-US" altLang="en-US" sz="3200" b="0" dirty="0">
                <a:ea typeface="ＭＳ Ｐゴシック" panose="020B0600070205080204" pitchFamily="34" charset="-128"/>
              </a:rPr>
              <a:t>We Need the Proper :”Brain Food”</a:t>
            </a:r>
          </a:p>
        </p:txBody>
      </p:sp>
      <p:pic>
        <p:nvPicPr>
          <p:cNvPr id="60418" name="Picture 2">
            <a:extLst>
              <a:ext uri="{FF2B5EF4-FFF2-40B4-BE49-F238E27FC236}">
                <a16:creationId xmlns:a16="http://schemas.microsoft.com/office/drawing/2014/main" id="{E042E02D-3BF3-34D8-762F-31C1021B8BF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10391" b="10391"/>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BAB310BD-1D9C-A54C-A0A4-A845F127969C}"/>
              </a:ext>
            </a:extLst>
          </p:cNvPr>
          <p:cNvSpPr>
            <a:spLocks noGrp="1"/>
          </p:cNvSpPr>
          <p:nvPr>
            <p:ph sz="half" idx="2"/>
          </p:nvPr>
        </p:nvSpPr>
        <p:spPr/>
        <p:txBody>
          <a:bodyPr/>
          <a:lstStyle/>
          <a:p>
            <a:pPr>
              <a:defRPr/>
            </a:pPr>
            <a:r>
              <a:rPr lang="en-US" b="0" dirty="0"/>
              <a:t>The message is ageless: </a:t>
            </a:r>
            <a:r>
              <a:rPr lang="en-US" b="0" dirty="0">
                <a:solidFill>
                  <a:schemeClr val="accent1">
                    <a:lumMod val="40000"/>
                    <a:lumOff val="60000"/>
                  </a:schemeClr>
                </a:solidFill>
              </a:rPr>
              <a:t>safety and attachment build and support resilience.</a:t>
            </a:r>
          </a:p>
          <a:p>
            <a:pPr marL="0" indent="0">
              <a:buNone/>
              <a:defRPr/>
            </a:pPr>
            <a:endParaRPr lang="en-US" b="0" dirty="0"/>
          </a:p>
          <a:p>
            <a:pPr>
              <a:defRPr/>
            </a:pPr>
            <a:r>
              <a:rPr lang="en-US" b="0" dirty="0"/>
              <a:t>Practical, positive &amp;</a:t>
            </a:r>
          </a:p>
          <a:p>
            <a:pPr marL="0" indent="0">
              <a:buFontTx/>
              <a:buNone/>
              <a:defRPr/>
            </a:pPr>
            <a:r>
              <a:rPr lang="en-US" b="0" dirty="0"/>
              <a:t>     productive… </a:t>
            </a:r>
          </a:p>
          <a:p>
            <a:pPr marL="0" indent="0">
              <a:buFontTx/>
              <a:buNone/>
              <a:defRPr/>
            </a:pPr>
            <a:r>
              <a:rPr lang="en-US" b="0" dirty="0"/>
              <a:t>    and it applies to    systems of all sizes</a:t>
            </a:r>
          </a:p>
          <a:p>
            <a:pPr marL="0" indent="0">
              <a:buFontTx/>
              <a:buNone/>
              <a:defRPr/>
            </a:pPr>
            <a:endParaRPr lang="en-US" b="0" dirty="0"/>
          </a:p>
          <a:p>
            <a:pPr marL="0" indent="0">
              <a:buFontTx/>
              <a:buNone/>
              <a:defRPr/>
            </a:pPr>
            <a:endParaRPr lang="en-US" b="0" dirty="0"/>
          </a:p>
          <a:p>
            <a:pPr marL="0" indent="0">
              <a:buFontTx/>
              <a:buNone/>
              <a:defRPr/>
            </a:pPr>
            <a:endParaRPr lang="en-US" b="0" dirty="0"/>
          </a:p>
          <a:p>
            <a:pPr>
              <a:defRPr/>
            </a:pPr>
            <a:endParaRPr lang="en-US" b="0" dirty="0"/>
          </a:p>
          <a:p>
            <a:pPr marL="0" indent="0">
              <a:buFontTx/>
              <a:buNone/>
              <a:defRPr/>
            </a:pPr>
            <a:endParaRPr lang="en-US" b="0" dirty="0"/>
          </a:p>
          <a:p>
            <a:pPr marL="0" indent="0">
              <a:buFontTx/>
              <a:buNone/>
              <a:defRPr/>
            </a:pPr>
            <a:endParaRPr lang="en-US" b="0" dirty="0"/>
          </a:p>
        </p:txBody>
      </p:sp>
      <p:sp>
        <p:nvSpPr>
          <p:cNvPr id="60420" name="Footer Placeholder 3">
            <a:extLst>
              <a:ext uri="{FF2B5EF4-FFF2-40B4-BE49-F238E27FC236}">
                <a16:creationId xmlns:a16="http://schemas.microsoft.com/office/drawing/2014/main" id="{E61F49DB-189C-E006-5423-D92A70C01BD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chemeClr val="bg1"/>
                </a:solidFill>
              </a:rPr>
              <a:t>TGW</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02B924-212E-697A-75D9-E0A55436612A}"/>
              </a:ext>
            </a:extLst>
          </p:cNvPr>
          <p:cNvSpPr>
            <a:spLocks noGrp="1"/>
          </p:cNvSpPr>
          <p:nvPr>
            <p:ph type="title"/>
          </p:nvPr>
        </p:nvSpPr>
        <p:spPr/>
        <p:txBody>
          <a:bodyPr/>
          <a:lstStyle/>
          <a:p>
            <a:r>
              <a:rPr lang="en-US" b="0" dirty="0"/>
              <a:t>Ecology: A Story of Interdependence</a:t>
            </a:r>
          </a:p>
        </p:txBody>
      </p:sp>
      <p:sp>
        <p:nvSpPr>
          <p:cNvPr id="7" name="Content Placeholder 6">
            <a:extLst>
              <a:ext uri="{FF2B5EF4-FFF2-40B4-BE49-F238E27FC236}">
                <a16:creationId xmlns:a16="http://schemas.microsoft.com/office/drawing/2014/main" id="{38FA79EF-DC05-415A-6F15-602E2382955C}"/>
              </a:ext>
            </a:extLst>
          </p:cNvPr>
          <p:cNvSpPr>
            <a:spLocks noGrp="1"/>
          </p:cNvSpPr>
          <p:nvPr>
            <p:ph idx="1"/>
          </p:nvPr>
        </p:nvSpPr>
        <p:spPr>
          <a:xfrm>
            <a:off x="609600" y="1219200"/>
            <a:ext cx="8077200" cy="4906963"/>
          </a:xfrm>
        </p:spPr>
        <p:txBody>
          <a:bodyPr/>
          <a:lstStyle/>
          <a:p>
            <a:pPr marL="0" indent="0">
              <a:buNone/>
            </a:pPr>
            <a:r>
              <a:rPr lang="en-US" sz="1800" b="0" dirty="0"/>
              <a:t>The biological story is that the caterpillar eats many times its weight per day, and then when it forms a chrysalis, it goes into a quiescent state. At that point the precellular entities called </a:t>
            </a:r>
            <a:r>
              <a:rPr lang="en-US" sz="1800" b="0" dirty="0">
                <a:solidFill>
                  <a:srgbClr val="FFFF00"/>
                </a:solidFill>
              </a:rPr>
              <a:t>imaginal discs </a:t>
            </a:r>
            <a:r>
              <a:rPr lang="en-US" sz="1800" b="0" dirty="0"/>
              <a:t>start to form. They’re not full-fledged cells yet, and when they first appear </a:t>
            </a:r>
            <a:r>
              <a:rPr lang="en-US" sz="1800" b="0" dirty="0">
                <a:solidFill>
                  <a:srgbClr val="FFFF00"/>
                </a:solidFill>
              </a:rPr>
              <a:t>the immune system actually wipes them out. </a:t>
            </a:r>
          </a:p>
          <a:p>
            <a:pPr marL="0" indent="0">
              <a:buNone/>
            </a:pPr>
            <a:r>
              <a:rPr lang="en-US" sz="1800" b="0" dirty="0"/>
              <a:t> </a:t>
            </a:r>
          </a:p>
          <a:p>
            <a:pPr marL="0" indent="0">
              <a:buNone/>
            </a:pPr>
            <a:r>
              <a:rPr lang="en-US" sz="1800" b="0" dirty="0">
                <a:solidFill>
                  <a:srgbClr val="FFFF00"/>
                </a:solidFill>
              </a:rPr>
              <a:t>So long as the discs are independent and separate they are snuffed out </a:t>
            </a:r>
            <a:r>
              <a:rPr lang="en-US" sz="1800" b="0" dirty="0"/>
              <a:t>as if they were foreign bodies. But as the metamorphosis goes on, more and more discs are created, and soon they start coming faster and clustering together and the immune system just breaks down. At that point the body of the caterpillar begins to turn into a </a:t>
            </a:r>
            <a:r>
              <a:rPr lang="en-US" sz="1800" b="0" dirty="0">
                <a:solidFill>
                  <a:srgbClr val="FFFF00"/>
                </a:solidFill>
              </a:rPr>
              <a:t>soupy nutrient fertilizer </a:t>
            </a:r>
            <a:r>
              <a:rPr lang="en-US" sz="1800" b="0" dirty="0"/>
              <a:t>that nourishes the discs as they turn into full-fledged cells. These cells develop into the butterfly….a real chemical transmutation.</a:t>
            </a:r>
          </a:p>
          <a:p>
            <a:pPr marL="0" indent="0">
              <a:buNone/>
            </a:pPr>
            <a:r>
              <a:rPr lang="en-US" sz="1800" b="0" dirty="0"/>
              <a:t> </a:t>
            </a:r>
          </a:p>
          <a:p>
            <a:pPr marL="0" indent="0">
              <a:buNone/>
            </a:pPr>
            <a:r>
              <a:rPr lang="en-US" sz="1600" b="0" dirty="0" err="1"/>
              <a:t>Elisabet</a:t>
            </a:r>
            <a:r>
              <a:rPr lang="en-US" sz="1600" b="0" dirty="0"/>
              <a:t> </a:t>
            </a:r>
            <a:r>
              <a:rPr lang="en-US" sz="1600" b="0" dirty="0" err="1"/>
              <a:t>Santouris</a:t>
            </a:r>
            <a:endParaRPr lang="en-US" sz="1600" b="0" dirty="0"/>
          </a:p>
          <a:p>
            <a:pPr marL="0" indent="0">
              <a:buNone/>
            </a:pPr>
            <a:endParaRPr lang="en-US" dirty="0"/>
          </a:p>
        </p:txBody>
      </p:sp>
      <p:sp>
        <p:nvSpPr>
          <p:cNvPr id="5" name="Footer Placeholder 4">
            <a:extLst>
              <a:ext uri="{FF2B5EF4-FFF2-40B4-BE49-F238E27FC236}">
                <a16:creationId xmlns:a16="http://schemas.microsoft.com/office/drawing/2014/main" id="{F3153FA1-4742-9CD3-9309-8BD0FD638385}"/>
              </a:ext>
            </a:extLst>
          </p:cNvPr>
          <p:cNvSpPr>
            <a:spLocks noGrp="1"/>
          </p:cNvSpPr>
          <p:nvPr>
            <p:ph type="ftr" sz="quarter" idx="11"/>
          </p:nvPr>
        </p:nvSpPr>
        <p:spPr/>
        <p:txBody>
          <a:bodyPr/>
          <a:lstStyle/>
          <a:p>
            <a:pPr>
              <a:defRPr/>
            </a:pPr>
            <a:r>
              <a:rPr lang="en-US" dirty="0"/>
              <a:t>TGW 2022</a:t>
            </a:r>
          </a:p>
        </p:txBody>
      </p:sp>
      <p:pic>
        <p:nvPicPr>
          <p:cNvPr id="10" name="Picture 9" descr="A butterfly on a leaf&#10;&#10;Description automatically generated with medium confidence">
            <a:extLst>
              <a:ext uri="{FF2B5EF4-FFF2-40B4-BE49-F238E27FC236}">
                <a16:creationId xmlns:a16="http://schemas.microsoft.com/office/drawing/2014/main" id="{1BA85255-17EE-DC2B-B0CA-75240FC6F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4800600"/>
            <a:ext cx="1981200" cy="1338649"/>
          </a:xfrm>
          <a:prstGeom prst="rect">
            <a:avLst/>
          </a:prstGeom>
        </p:spPr>
      </p:pic>
    </p:spTree>
    <p:extLst>
      <p:ext uri="{BB962C8B-B14F-4D97-AF65-F5344CB8AC3E}">
        <p14:creationId xmlns:p14="http://schemas.microsoft.com/office/powerpoint/2010/main" val="2528467283"/>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FE2917B6-AAF7-DAA3-D45D-DD400DB349B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0">
                <a:ea typeface="ＭＳ Ｐゴシック" panose="020B0600070205080204" pitchFamily="34" charset="-128"/>
              </a:rPr>
              <a:t>Today’s Presentation Goals</a:t>
            </a:r>
          </a:p>
        </p:txBody>
      </p:sp>
      <p:sp>
        <p:nvSpPr>
          <p:cNvPr id="3" name="Content Placeholder 2">
            <a:extLst>
              <a:ext uri="{FF2B5EF4-FFF2-40B4-BE49-F238E27FC236}">
                <a16:creationId xmlns:a16="http://schemas.microsoft.com/office/drawing/2014/main" id="{D79D6850-D4E3-73B7-08B1-E209343BD9C2}"/>
              </a:ext>
            </a:extLst>
          </p:cNvPr>
          <p:cNvSpPr>
            <a:spLocks noGrp="1"/>
          </p:cNvSpPr>
          <p:nvPr>
            <p:ph idx="1"/>
          </p:nvPr>
        </p:nvSpPr>
        <p:spPr>
          <a:xfrm>
            <a:off x="457200" y="1295400"/>
            <a:ext cx="8229600" cy="4830763"/>
          </a:xfrm>
        </p:spPr>
        <p:txBody>
          <a:bodyPr/>
          <a:lstStyle/>
          <a:p>
            <a:pPr>
              <a:defRPr/>
            </a:pPr>
            <a:r>
              <a:rPr lang="en-US" sz="2400" b="0" dirty="0"/>
              <a:t>To offer a lens that </a:t>
            </a:r>
            <a:r>
              <a:rPr lang="en-US" sz="2400" b="0" dirty="0">
                <a:solidFill>
                  <a:srgbClr val="FF6600"/>
                </a:solidFill>
              </a:rPr>
              <a:t>excites you </a:t>
            </a:r>
            <a:r>
              <a:rPr lang="en-US" sz="2400" b="0" dirty="0"/>
              <a:t>about ways to think about your life, your organization, and the vulnerable populations (children &amp; adults) that you serve </a:t>
            </a:r>
          </a:p>
          <a:p>
            <a:pPr marL="0" indent="0">
              <a:buFontTx/>
              <a:buNone/>
              <a:defRPr/>
            </a:pPr>
            <a:endParaRPr lang="en-US" sz="2400" b="0" dirty="0"/>
          </a:p>
          <a:p>
            <a:pPr>
              <a:defRPr/>
            </a:pPr>
            <a:r>
              <a:rPr lang="en-US" sz="2400" b="0" dirty="0"/>
              <a:t>To describe the power of 2 of SRM’s </a:t>
            </a:r>
            <a:r>
              <a:rPr lang="en-US" sz="2400" b="0" dirty="0">
                <a:solidFill>
                  <a:srgbClr val="FFC000"/>
                </a:solidFill>
              </a:rPr>
              <a:t>core neuroscience-based concepts</a:t>
            </a:r>
            <a:r>
              <a:rPr lang="en-US" sz="2400" b="0" dirty="0">
                <a:solidFill>
                  <a:srgbClr val="FFFF00"/>
                </a:solidFill>
              </a:rPr>
              <a:t> </a:t>
            </a:r>
            <a:r>
              <a:rPr lang="en-US" sz="2400" b="0" dirty="0"/>
              <a:t>for creating </a:t>
            </a:r>
            <a:r>
              <a:rPr lang="en-US" sz="2400" b="0" dirty="0">
                <a:solidFill>
                  <a:srgbClr val="FFFF00"/>
                </a:solidFill>
              </a:rPr>
              <a:t>coherence</a:t>
            </a:r>
            <a:r>
              <a:rPr lang="en-US" sz="2400" b="0" dirty="0"/>
              <a:t> in the design of policies, programs, and practices</a:t>
            </a:r>
          </a:p>
          <a:p>
            <a:pPr marL="0" indent="0">
              <a:buNone/>
              <a:defRPr/>
            </a:pPr>
            <a:endParaRPr lang="en-US" sz="2400" b="0" dirty="0"/>
          </a:p>
          <a:p>
            <a:pPr>
              <a:defRPr/>
            </a:pPr>
            <a:r>
              <a:rPr lang="en-US" sz="2400" b="0" dirty="0"/>
              <a:t>To explore how </a:t>
            </a:r>
            <a:r>
              <a:rPr lang="en-US" sz="2400" b="0" dirty="0">
                <a:solidFill>
                  <a:srgbClr val="FFC000"/>
                </a:solidFill>
              </a:rPr>
              <a:t>neuroscience </a:t>
            </a:r>
            <a:r>
              <a:rPr lang="en-US" sz="2400" b="0" dirty="0"/>
              <a:t>can offer a roadmap of concepts (and skills) that can contribute to the health of your nervous system and the “nervous system of systems”</a:t>
            </a:r>
          </a:p>
          <a:p>
            <a:pPr>
              <a:defRPr/>
            </a:pPr>
            <a:endParaRPr lang="en-US" sz="2400" b="0" dirty="0"/>
          </a:p>
          <a:p>
            <a:pPr>
              <a:defRPr/>
            </a:pPr>
            <a:endParaRPr lang="en-US" sz="2800" b="0" dirty="0"/>
          </a:p>
        </p:txBody>
      </p:sp>
      <p:sp>
        <p:nvSpPr>
          <p:cNvPr id="17411" name="Footer Placeholder 3">
            <a:extLst>
              <a:ext uri="{FF2B5EF4-FFF2-40B4-BE49-F238E27FC236}">
                <a16:creationId xmlns:a16="http://schemas.microsoft.com/office/drawing/2014/main" id="{8F59405A-70D0-E297-A78B-E6018BC6112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dirty="0">
                <a:solidFill>
                  <a:schemeClr val="bg1"/>
                </a:solidFill>
              </a:rPr>
              <a:t> TGW 2022</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4C8C2868-87C1-A592-010E-4B3E62A25DC2}"/>
              </a:ext>
            </a:extLst>
          </p:cNvPr>
          <p:cNvSpPr>
            <a:spLocks noGrp="1"/>
          </p:cNvSpPr>
          <p:nvPr>
            <p:ph type="title"/>
          </p:nvPr>
        </p:nvSpPr>
        <p:spPr bwMode="auto">
          <a:xfrm>
            <a:off x="457200" y="274638"/>
            <a:ext cx="82296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0">
                <a:ea typeface="ＭＳ Ｐゴシック" panose="020B0600070205080204" pitchFamily="34" charset="-128"/>
              </a:rPr>
              <a:t>What is an “</a:t>
            </a:r>
            <a:r>
              <a:rPr lang="en-US" altLang="ja-JP" b="0">
                <a:solidFill>
                  <a:srgbClr val="FF0000"/>
                </a:solidFill>
                <a:ea typeface="ＭＳ Ｐゴシック" panose="020B0600070205080204" pitchFamily="34" charset="-128"/>
              </a:rPr>
              <a:t>Ecology</a:t>
            </a:r>
            <a:r>
              <a:rPr lang="en-US" altLang="en-US" b="0">
                <a:solidFill>
                  <a:srgbClr val="FFFF00"/>
                </a:solidFill>
                <a:ea typeface="ＭＳ Ｐゴシック" panose="020B0600070205080204" pitchFamily="34" charset="-128"/>
              </a:rPr>
              <a:t>”</a:t>
            </a:r>
            <a:r>
              <a:rPr lang="en-US" altLang="ja-JP" b="0">
                <a:ea typeface="ＭＳ Ｐゴシック" panose="020B0600070205080204" pitchFamily="34" charset="-128"/>
              </a:rPr>
              <a:t> of Resilience?</a:t>
            </a:r>
            <a:endParaRPr lang="en-US" altLang="en-US" b="0">
              <a:ea typeface="ＭＳ Ｐゴシック" panose="020B0600070205080204" pitchFamily="34" charset="-128"/>
            </a:endParaRPr>
          </a:p>
        </p:txBody>
      </p:sp>
      <p:sp>
        <p:nvSpPr>
          <p:cNvPr id="20482" name="Content Placeholder 2">
            <a:extLst>
              <a:ext uri="{FF2B5EF4-FFF2-40B4-BE49-F238E27FC236}">
                <a16:creationId xmlns:a16="http://schemas.microsoft.com/office/drawing/2014/main" id="{E98559AA-1994-357B-AB76-E76C90267EE1}"/>
              </a:ext>
            </a:extLst>
          </p:cNvPr>
          <p:cNvSpPr>
            <a:spLocks noGrp="1"/>
          </p:cNvSpPr>
          <p:nvPr>
            <p:ph idx="1"/>
          </p:nvPr>
        </p:nvSpPr>
        <p:spPr bwMode="auto">
          <a:xfrm>
            <a:off x="457200" y="1066800"/>
            <a:ext cx="8229600" cy="5059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b="0" dirty="0">
                <a:ea typeface="ＭＳ Ｐゴシック" panose="020B0600070205080204" pitchFamily="34" charset="-128"/>
              </a:rPr>
              <a:t>An orientation that incorporates an understanding of </a:t>
            </a:r>
            <a:r>
              <a:rPr lang="en-US" altLang="en-US" sz="2800" dirty="0">
                <a:ea typeface="ＭＳ Ｐゴシック" panose="020B0600070205080204" pitchFamily="34" charset="-128"/>
              </a:rPr>
              <a:t> </a:t>
            </a:r>
            <a:r>
              <a:rPr lang="en-US" altLang="en-US" sz="2800" b="0" dirty="0">
                <a:ea typeface="ＭＳ Ｐゴシック" panose="020B0600070205080204" pitchFamily="34" charset="-128"/>
              </a:rPr>
              <a:t>the </a:t>
            </a:r>
            <a:r>
              <a:rPr lang="en-US" altLang="en-US" sz="2800" b="0" u="sng" dirty="0">
                <a:solidFill>
                  <a:srgbClr val="FFFF00"/>
                </a:solidFill>
                <a:ea typeface="ＭＳ Ｐゴシック" panose="020B0600070205080204" pitchFamily="34" charset="-128"/>
              </a:rPr>
              <a:t>interdependent </a:t>
            </a:r>
            <a:r>
              <a:rPr lang="en-US" altLang="en-US" sz="2800" b="0" u="sng" dirty="0">
                <a:ea typeface="ＭＳ Ｐゴシック" panose="020B0600070205080204" pitchFamily="34" charset="-128"/>
              </a:rPr>
              <a:t>layers/</a:t>
            </a:r>
            <a:r>
              <a:rPr lang="en-US" altLang="en-US" sz="2800" b="0" u="sng" dirty="0">
                <a:solidFill>
                  <a:srgbClr val="FFFF00"/>
                </a:solidFill>
                <a:ea typeface="ＭＳ Ｐゴシック" panose="020B0600070205080204" pitchFamily="34" charset="-128"/>
              </a:rPr>
              <a:t>systems of influence </a:t>
            </a:r>
            <a:r>
              <a:rPr lang="en-US" altLang="en-US" sz="2800" b="0" dirty="0">
                <a:ea typeface="ＭＳ Ｐゴシック" panose="020B0600070205080204" pitchFamily="34" charset="-128"/>
              </a:rPr>
              <a:t>that affect potential and positive outcomes;</a:t>
            </a:r>
          </a:p>
          <a:p>
            <a:endParaRPr lang="en-US" altLang="en-US" sz="2800" b="0" dirty="0">
              <a:ea typeface="ＭＳ Ｐゴシック" panose="020B0600070205080204" pitchFamily="34" charset="-128"/>
            </a:endParaRPr>
          </a:p>
          <a:p>
            <a:r>
              <a:rPr lang="en-US" altLang="en-US" sz="2800" b="0" dirty="0">
                <a:ea typeface="ＭＳ Ｐゴシック" panose="020B0600070205080204" pitchFamily="34" charset="-128"/>
              </a:rPr>
              <a:t>It includes the </a:t>
            </a:r>
            <a:r>
              <a:rPr lang="en-US" altLang="en-US" sz="2800" b="0" dirty="0">
                <a:solidFill>
                  <a:srgbClr val="FFFF00"/>
                </a:solidFill>
                <a:ea typeface="ＭＳ Ｐゴシック" panose="020B0600070205080204" pitchFamily="34" charset="-128"/>
              </a:rPr>
              <a:t>individual-level</a:t>
            </a:r>
            <a:r>
              <a:rPr lang="en-US" altLang="en-US" sz="2800" b="0" dirty="0">
                <a:ea typeface="ＭＳ Ｐゴシック" panose="020B0600070205080204" pitchFamily="34" charset="-128"/>
              </a:rPr>
              <a:t> and </a:t>
            </a:r>
            <a:r>
              <a:rPr lang="en-US" altLang="en-US" sz="2800" b="0" dirty="0">
                <a:solidFill>
                  <a:srgbClr val="FFFF00"/>
                </a:solidFill>
                <a:ea typeface="ＭＳ Ｐゴシック" panose="020B0600070205080204" pitchFamily="34" charset="-128"/>
              </a:rPr>
              <a:t>systems-level </a:t>
            </a:r>
            <a:r>
              <a:rPr lang="en-US" altLang="en-US" sz="2800" b="0" dirty="0">
                <a:ea typeface="ＭＳ Ｐゴシック" panose="020B0600070205080204" pitchFamily="34" charset="-128"/>
              </a:rPr>
              <a:t>factors that help deal with change and complexity in </a:t>
            </a:r>
            <a:r>
              <a:rPr lang="en-US" altLang="en-US" sz="2800" b="0" u="sng" dirty="0">
                <a:ea typeface="ＭＳ Ｐゴシック" panose="020B0600070205080204" pitchFamily="34" charset="-128"/>
              </a:rPr>
              <a:t>health-enhancing</a:t>
            </a:r>
            <a:r>
              <a:rPr lang="en-US" altLang="en-US" sz="2800" b="0" dirty="0">
                <a:ea typeface="ＭＳ Ｐゴシック" panose="020B0600070205080204" pitchFamily="34" charset="-128"/>
              </a:rPr>
              <a:t> ways;</a:t>
            </a:r>
          </a:p>
          <a:p>
            <a:endParaRPr lang="en-US" altLang="en-US" sz="2800" b="0" dirty="0">
              <a:ea typeface="ＭＳ Ｐゴシック" panose="020B0600070205080204" pitchFamily="34" charset="-128"/>
            </a:endParaRPr>
          </a:p>
          <a:p>
            <a:r>
              <a:rPr lang="en-US" altLang="en-US" sz="2800" b="0" dirty="0">
                <a:ea typeface="ＭＳ Ｐゴシック" panose="020B0600070205080204" pitchFamily="34" charset="-128"/>
              </a:rPr>
              <a:t>It recognizes </a:t>
            </a:r>
            <a:r>
              <a:rPr lang="en-US" altLang="en-US" sz="2800" b="0" dirty="0">
                <a:solidFill>
                  <a:schemeClr val="accent1">
                    <a:lumMod val="40000"/>
                    <a:lumOff val="60000"/>
                  </a:schemeClr>
                </a:solidFill>
                <a:ea typeface="ＭＳ Ｐゴシック" panose="020B0600070205080204" pitchFamily="34" charset="-128"/>
              </a:rPr>
              <a:t>the limitations of intervening in just  one part </a:t>
            </a:r>
            <a:r>
              <a:rPr lang="en-US" altLang="en-US" sz="2800" b="0" dirty="0">
                <a:ea typeface="ＭＳ Ｐゴシック" panose="020B0600070205080204" pitchFamily="34" charset="-128"/>
              </a:rPr>
              <a:t>of a system.</a:t>
            </a:r>
          </a:p>
        </p:txBody>
      </p:sp>
      <p:sp>
        <p:nvSpPr>
          <p:cNvPr id="20483" name="Footer Placeholder 3">
            <a:extLst>
              <a:ext uri="{FF2B5EF4-FFF2-40B4-BE49-F238E27FC236}">
                <a16:creationId xmlns:a16="http://schemas.microsoft.com/office/drawing/2014/main" id="{A8D2D83F-D309-21C8-C12D-145881897451}"/>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chemeClr val="bg1"/>
                </a:solidFill>
              </a:rPr>
              <a:t>TGW 2019</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FC6EE6-1D19-E2D3-8F52-5DB77D14B37C}"/>
              </a:ext>
            </a:extLst>
          </p:cNvPr>
          <p:cNvSpPr>
            <a:spLocks noGrp="1"/>
          </p:cNvSpPr>
          <p:nvPr>
            <p:ph type="title"/>
          </p:nvPr>
        </p:nvSpPr>
        <p:spPr>
          <a:xfrm>
            <a:off x="457200" y="274638"/>
            <a:ext cx="8229600" cy="106362"/>
          </a:xfrm>
        </p:spPr>
        <p:txBody>
          <a:bodyPr/>
          <a:lstStyle/>
          <a:p>
            <a:endParaRPr lang="en-US" b="0" dirty="0"/>
          </a:p>
        </p:txBody>
      </p:sp>
      <p:sp>
        <p:nvSpPr>
          <p:cNvPr id="6" name="Text Placeholder 5">
            <a:extLst>
              <a:ext uri="{FF2B5EF4-FFF2-40B4-BE49-F238E27FC236}">
                <a16:creationId xmlns:a16="http://schemas.microsoft.com/office/drawing/2014/main" id="{D56B8C53-9BC5-6ED3-AC10-129A47F5F39E}"/>
              </a:ext>
            </a:extLst>
          </p:cNvPr>
          <p:cNvSpPr>
            <a:spLocks noGrp="1"/>
          </p:cNvSpPr>
          <p:nvPr>
            <p:ph sz="half" idx="1"/>
          </p:nvPr>
        </p:nvSpPr>
        <p:spPr>
          <a:xfrm>
            <a:off x="152400" y="2036782"/>
            <a:ext cx="2819400" cy="4089382"/>
          </a:xfrm>
        </p:spPr>
        <p:txBody>
          <a:bodyPr/>
          <a:lstStyle/>
          <a:p>
            <a:pPr marL="0" indent="0">
              <a:buNone/>
            </a:pPr>
            <a:r>
              <a:rPr lang="en-US" sz="3600" b="0" dirty="0"/>
              <a:t> </a:t>
            </a:r>
          </a:p>
        </p:txBody>
      </p:sp>
      <p:pic>
        <p:nvPicPr>
          <p:cNvPr id="3" name="Content Placeholder 2">
            <a:extLst>
              <a:ext uri="{FF2B5EF4-FFF2-40B4-BE49-F238E27FC236}">
                <a16:creationId xmlns:a16="http://schemas.microsoft.com/office/drawing/2014/main" id="{0384D09A-C467-DE00-A3CF-B871E42701D8}"/>
              </a:ext>
            </a:extLst>
          </p:cNvPr>
          <p:cNvPicPr>
            <a:picLocks noGrp="1" noChangeAspect="1"/>
          </p:cNvPicPr>
          <p:nvPr>
            <p:ph sz="half" idx="2"/>
          </p:nvPr>
        </p:nvPicPr>
        <p:blipFill>
          <a:blip r:embed="rId2"/>
          <a:stretch>
            <a:fillRect/>
          </a:stretch>
        </p:blipFill>
        <p:spPr>
          <a:xfrm>
            <a:off x="2971800" y="327819"/>
            <a:ext cx="5715000" cy="5745163"/>
          </a:xfrm>
          <a:prstGeom prst="rect">
            <a:avLst/>
          </a:prstGeom>
        </p:spPr>
      </p:pic>
      <p:sp>
        <p:nvSpPr>
          <p:cNvPr id="4" name="Footer Placeholder 3">
            <a:extLst>
              <a:ext uri="{FF2B5EF4-FFF2-40B4-BE49-F238E27FC236}">
                <a16:creationId xmlns:a16="http://schemas.microsoft.com/office/drawing/2014/main" id="{96AC3467-BAFE-9609-1532-6C356FB81304}"/>
              </a:ext>
            </a:extLst>
          </p:cNvPr>
          <p:cNvSpPr>
            <a:spLocks noGrp="1"/>
          </p:cNvSpPr>
          <p:nvPr>
            <p:ph type="ftr" sz="quarter" idx="11"/>
          </p:nvPr>
        </p:nvSpPr>
        <p:spPr/>
        <p:txBody>
          <a:bodyPr/>
          <a:lstStyle/>
          <a:p>
            <a:pPr>
              <a:defRPr/>
            </a:pPr>
            <a:r>
              <a:rPr lang="en-US" dirty="0"/>
              <a:t>TGW 2022</a:t>
            </a:r>
          </a:p>
        </p:txBody>
      </p:sp>
      <p:sp>
        <p:nvSpPr>
          <p:cNvPr id="7" name="TextBox 6">
            <a:extLst>
              <a:ext uri="{FF2B5EF4-FFF2-40B4-BE49-F238E27FC236}">
                <a16:creationId xmlns:a16="http://schemas.microsoft.com/office/drawing/2014/main" id="{54700E4B-112D-A0DF-E202-1945796C1D99}"/>
              </a:ext>
            </a:extLst>
          </p:cNvPr>
          <p:cNvSpPr txBox="1"/>
          <p:nvPr/>
        </p:nvSpPr>
        <p:spPr>
          <a:xfrm>
            <a:off x="152400" y="748563"/>
            <a:ext cx="4225909" cy="2185214"/>
          </a:xfrm>
          <a:prstGeom prst="rect">
            <a:avLst/>
          </a:prstGeom>
          <a:noFill/>
        </p:spPr>
        <p:txBody>
          <a:bodyPr wrap="square" rtlCol="0">
            <a:spAutoFit/>
          </a:bodyPr>
          <a:lstStyle/>
          <a:p>
            <a:r>
              <a:rPr lang="en-US" sz="3200" dirty="0">
                <a:solidFill>
                  <a:schemeClr val="accent1">
                    <a:lumMod val="20000"/>
                    <a:lumOff val="80000"/>
                  </a:schemeClr>
                </a:solidFill>
              </a:rPr>
              <a:t>The Basic </a:t>
            </a:r>
          </a:p>
          <a:p>
            <a:r>
              <a:rPr lang="en-US" sz="3200" dirty="0">
                <a:solidFill>
                  <a:schemeClr val="accent1">
                    <a:lumMod val="20000"/>
                    <a:lumOff val="80000"/>
                  </a:schemeClr>
                </a:solidFill>
              </a:rPr>
              <a:t>Building Block:</a:t>
            </a:r>
          </a:p>
          <a:p>
            <a:endParaRPr lang="en-US" sz="2800" dirty="0">
              <a:solidFill>
                <a:schemeClr val="accent1">
                  <a:lumMod val="20000"/>
                  <a:lumOff val="80000"/>
                </a:schemeClr>
              </a:solidFill>
            </a:endParaRPr>
          </a:p>
          <a:p>
            <a:r>
              <a:rPr lang="en-US" sz="4400" dirty="0">
                <a:solidFill>
                  <a:srgbClr val="FFC000"/>
                </a:solidFill>
              </a:rPr>
              <a:t>Your Brain</a:t>
            </a:r>
          </a:p>
        </p:txBody>
      </p:sp>
      <p:sp>
        <p:nvSpPr>
          <p:cNvPr id="8" name="TextBox 7">
            <a:extLst>
              <a:ext uri="{FF2B5EF4-FFF2-40B4-BE49-F238E27FC236}">
                <a16:creationId xmlns:a16="http://schemas.microsoft.com/office/drawing/2014/main" id="{2E7DC375-513E-D8EB-B59B-2878690AC0AC}"/>
              </a:ext>
            </a:extLst>
          </p:cNvPr>
          <p:cNvSpPr txBox="1"/>
          <p:nvPr/>
        </p:nvSpPr>
        <p:spPr>
          <a:xfrm>
            <a:off x="2971800" y="5486400"/>
            <a:ext cx="6322742" cy="461665"/>
          </a:xfrm>
          <a:prstGeom prst="rect">
            <a:avLst/>
          </a:prstGeom>
          <a:noFill/>
        </p:spPr>
        <p:txBody>
          <a:bodyPr wrap="square" rtlCol="0">
            <a:spAutoFit/>
          </a:bodyPr>
          <a:lstStyle/>
          <a:p>
            <a:r>
              <a:rPr lang="en-US" dirty="0"/>
              <a:t>You have the power to change your brain</a:t>
            </a:r>
          </a:p>
        </p:txBody>
      </p:sp>
    </p:spTree>
    <p:extLst>
      <p:ext uri="{BB962C8B-B14F-4D97-AF65-F5344CB8AC3E}">
        <p14:creationId xmlns:p14="http://schemas.microsoft.com/office/powerpoint/2010/main" val="68025955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63FCA0-EF70-196E-4B2C-FC42755C7A76}"/>
              </a:ext>
            </a:extLst>
          </p:cNvPr>
          <p:cNvSpPr>
            <a:spLocks noGrp="1"/>
          </p:cNvSpPr>
          <p:nvPr>
            <p:ph type="title"/>
          </p:nvPr>
        </p:nvSpPr>
        <p:spPr/>
        <p:txBody>
          <a:bodyPr/>
          <a:lstStyle/>
          <a:p>
            <a:r>
              <a:rPr lang="en-US" b="0" dirty="0"/>
              <a:t>          </a:t>
            </a:r>
            <a:r>
              <a:rPr lang="en-US" sz="2800" b="0" dirty="0"/>
              <a:t>We Have a </a:t>
            </a:r>
            <a:r>
              <a:rPr lang="en-US" sz="2800" b="0" u="sng" dirty="0">
                <a:solidFill>
                  <a:schemeClr val="accent1">
                    <a:lumMod val="20000"/>
                    <a:lumOff val="80000"/>
                  </a:schemeClr>
                </a:solidFill>
              </a:rPr>
              <a:t>Social Brain </a:t>
            </a:r>
            <a:r>
              <a:rPr lang="en-US" sz="2800" b="0" dirty="0"/>
              <a:t>and it is shaped by many systems</a:t>
            </a:r>
          </a:p>
        </p:txBody>
      </p:sp>
      <p:pic>
        <p:nvPicPr>
          <p:cNvPr id="11" name="Content Placeholder 10" descr="A factory with smoke coming out of it&#10;&#10;Description automatically generated with low confidence">
            <a:extLst>
              <a:ext uri="{FF2B5EF4-FFF2-40B4-BE49-F238E27FC236}">
                <a16:creationId xmlns:a16="http://schemas.microsoft.com/office/drawing/2014/main" id="{D6E940A0-FAAC-3A0F-EDED-3AF5E782B64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39155" y="1954470"/>
            <a:ext cx="1821656" cy="1143000"/>
          </a:xfrm>
        </p:spPr>
      </p:pic>
      <p:sp>
        <p:nvSpPr>
          <p:cNvPr id="4" name="Footer Placeholder 3">
            <a:extLst>
              <a:ext uri="{FF2B5EF4-FFF2-40B4-BE49-F238E27FC236}">
                <a16:creationId xmlns:a16="http://schemas.microsoft.com/office/drawing/2014/main" id="{D13AE9C3-C1E5-F75B-8B35-FDF90B956E8A}"/>
              </a:ext>
            </a:extLst>
          </p:cNvPr>
          <p:cNvSpPr>
            <a:spLocks noGrp="1"/>
          </p:cNvSpPr>
          <p:nvPr>
            <p:ph type="ftr" sz="quarter" idx="11"/>
          </p:nvPr>
        </p:nvSpPr>
        <p:spPr/>
        <p:txBody>
          <a:bodyPr/>
          <a:lstStyle/>
          <a:p>
            <a:pPr>
              <a:defRPr/>
            </a:pPr>
            <a:r>
              <a:rPr lang="en-US" dirty="0"/>
              <a:t>  TGW 2022</a:t>
            </a:r>
          </a:p>
        </p:txBody>
      </p:sp>
      <p:pic>
        <p:nvPicPr>
          <p:cNvPr id="13" name="Picture 12" descr="A close up of a person's face&#10;&#10;Description automatically generated with medium confidence">
            <a:extLst>
              <a:ext uri="{FF2B5EF4-FFF2-40B4-BE49-F238E27FC236}">
                <a16:creationId xmlns:a16="http://schemas.microsoft.com/office/drawing/2014/main" id="{1006716B-FEAA-1548-7E1F-BC820225B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319791"/>
            <a:ext cx="1892300" cy="1066800"/>
          </a:xfrm>
          <a:prstGeom prst="rect">
            <a:avLst/>
          </a:prstGeom>
        </p:spPr>
      </p:pic>
      <p:pic>
        <p:nvPicPr>
          <p:cNvPr id="15" name="Picture 1">
            <a:extLst>
              <a:ext uri="{FF2B5EF4-FFF2-40B4-BE49-F238E27FC236}">
                <a16:creationId xmlns:a16="http://schemas.microsoft.com/office/drawing/2014/main" id="{B6C1AF3D-58C7-C302-95B1-47EB198C7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23" r="1123"/>
          <a:stretch>
            <a:fillRect/>
          </a:stretch>
        </p:blipFill>
        <p:spPr bwMode="auto">
          <a:xfrm>
            <a:off x="2551190" y="1417639"/>
            <a:ext cx="3294077" cy="3694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ight Arrow 24">
            <a:extLst>
              <a:ext uri="{FF2B5EF4-FFF2-40B4-BE49-F238E27FC236}">
                <a16:creationId xmlns:a16="http://schemas.microsoft.com/office/drawing/2014/main" id="{098AB619-C48D-F76A-99C9-43B3EA8F54B0}"/>
              </a:ext>
            </a:extLst>
          </p:cNvPr>
          <p:cNvSpPr/>
          <p:nvPr/>
        </p:nvSpPr>
        <p:spPr bwMode="auto">
          <a:xfrm>
            <a:off x="1904999" y="4462753"/>
            <a:ext cx="1676400" cy="3322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Left Arrow 26">
            <a:extLst>
              <a:ext uri="{FF2B5EF4-FFF2-40B4-BE49-F238E27FC236}">
                <a16:creationId xmlns:a16="http://schemas.microsoft.com/office/drawing/2014/main" id="{F0493236-7013-3FB4-70B8-513F69899BFD}"/>
              </a:ext>
            </a:extLst>
          </p:cNvPr>
          <p:cNvSpPr/>
          <p:nvPr/>
        </p:nvSpPr>
        <p:spPr bwMode="auto">
          <a:xfrm>
            <a:off x="5220742" y="2438598"/>
            <a:ext cx="978408" cy="363270"/>
          </a:xfrm>
          <a:prstGeom prst="leftArrow">
            <a:avLst>
              <a:gd name="adj1" fmla="val 38292"/>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TextBox 27">
            <a:extLst>
              <a:ext uri="{FF2B5EF4-FFF2-40B4-BE49-F238E27FC236}">
                <a16:creationId xmlns:a16="http://schemas.microsoft.com/office/drawing/2014/main" id="{BF935E1A-85E3-ADF9-7254-C49857EA985C}"/>
              </a:ext>
            </a:extLst>
          </p:cNvPr>
          <p:cNvSpPr txBox="1"/>
          <p:nvPr/>
        </p:nvSpPr>
        <p:spPr>
          <a:xfrm>
            <a:off x="6896100" y="2057400"/>
            <a:ext cx="1334020" cy="461665"/>
          </a:xfrm>
          <a:prstGeom prst="rect">
            <a:avLst/>
          </a:prstGeom>
          <a:noFill/>
        </p:spPr>
        <p:txBody>
          <a:bodyPr wrap="none" rtlCol="0">
            <a:spAutoFit/>
          </a:bodyPr>
          <a:lstStyle/>
          <a:p>
            <a:r>
              <a:rPr lang="en-US" dirty="0"/>
              <a:t>pollution</a:t>
            </a:r>
          </a:p>
        </p:txBody>
      </p:sp>
      <p:sp>
        <p:nvSpPr>
          <p:cNvPr id="29" name="TextBox 28">
            <a:extLst>
              <a:ext uri="{FF2B5EF4-FFF2-40B4-BE49-F238E27FC236}">
                <a16:creationId xmlns:a16="http://schemas.microsoft.com/office/drawing/2014/main" id="{3F34F0E9-0419-2DB7-4D12-B02E2F8E0C5C}"/>
              </a:ext>
            </a:extLst>
          </p:cNvPr>
          <p:cNvSpPr txBox="1"/>
          <p:nvPr/>
        </p:nvSpPr>
        <p:spPr>
          <a:xfrm>
            <a:off x="914400" y="3703075"/>
            <a:ext cx="2015295" cy="461665"/>
          </a:xfrm>
          <a:prstGeom prst="rect">
            <a:avLst/>
          </a:prstGeom>
          <a:noFill/>
        </p:spPr>
        <p:txBody>
          <a:bodyPr wrap="none" rtlCol="0">
            <a:spAutoFit/>
          </a:bodyPr>
          <a:lstStyle/>
          <a:p>
            <a:r>
              <a:rPr lang="en-US" dirty="0"/>
              <a:t>Food scarcity</a:t>
            </a:r>
          </a:p>
        </p:txBody>
      </p:sp>
      <p:sp>
        <p:nvSpPr>
          <p:cNvPr id="30" name="TextBox 29">
            <a:extLst>
              <a:ext uri="{FF2B5EF4-FFF2-40B4-BE49-F238E27FC236}">
                <a16:creationId xmlns:a16="http://schemas.microsoft.com/office/drawing/2014/main" id="{0C2AFA01-13F7-EA63-14F7-1BEC195BB557}"/>
              </a:ext>
            </a:extLst>
          </p:cNvPr>
          <p:cNvSpPr txBox="1"/>
          <p:nvPr/>
        </p:nvSpPr>
        <p:spPr>
          <a:xfrm>
            <a:off x="304801" y="1820335"/>
            <a:ext cx="2531360" cy="1692771"/>
          </a:xfrm>
          <a:prstGeom prst="rect">
            <a:avLst/>
          </a:prstGeom>
          <a:noFill/>
        </p:spPr>
        <p:txBody>
          <a:bodyPr wrap="square" rtlCol="0">
            <a:spAutoFit/>
          </a:bodyPr>
          <a:lstStyle/>
          <a:p>
            <a:endParaRPr lang="en-US" dirty="0"/>
          </a:p>
          <a:p>
            <a:endParaRPr lang="en-US" sz="2000" dirty="0"/>
          </a:p>
          <a:p>
            <a:endParaRPr lang="en-US" sz="2000" dirty="0"/>
          </a:p>
          <a:p>
            <a:r>
              <a:rPr lang="en-US" sz="2000" dirty="0"/>
              <a:t>Stress</a:t>
            </a:r>
          </a:p>
          <a:p>
            <a:r>
              <a:rPr lang="en-US" sz="2000" dirty="0"/>
              <a:t>chemicals</a:t>
            </a:r>
          </a:p>
        </p:txBody>
      </p:sp>
      <p:sp>
        <p:nvSpPr>
          <p:cNvPr id="31" name="Right Arrow 30">
            <a:extLst>
              <a:ext uri="{FF2B5EF4-FFF2-40B4-BE49-F238E27FC236}">
                <a16:creationId xmlns:a16="http://schemas.microsoft.com/office/drawing/2014/main" id="{1FFA6E15-7B78-780A-2083-D78BE99401B8}"/>
              </a:ext>
            </a:extLst>
          </p:cNvPr>
          <p:cNvSpPr/>
          <p:nvPr/>
        </p:nvSpPr>
        <p:spPr bwMode="auto">
          <a:xfrm>
            <a:off x="1621360" y="2952690"/>
            <a:ext cx="1676400" cy="3322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3" name="Picture 32" descr="A person wearing a hard hat and holding a sign&#10;&#10;Description automatically generated with medium confidence">
            <a:extLst>
              <a:ext uri="{FF2B5EF4-FFF2-40B4-BE49-F238E27FC236}">
                <a16:creationId xmlns:a16="http://schemas.microsoft.com/office/drawing/2014/main" id="{610A1726-AEA4-85D8-AE37-B9BA12D4F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3822828"/>
            <a:ext cx="1524000" cy="1547814"/>
          </a:xfrm>
          <a:prstGeom prst="rect">
            <a:avLst/>
          </a:prstGeom>
        </p:spPr>
      </p:pic>
      <p:sp>
        <p:nvSpPr>
          <p:cNvPr id="34" name="Left Arrow 33">
            <a:extLst>
              <a:ext uri="{FF2B5EF4-FFF2-40B4-BE49-F238E27FC236}">
                <a16:creationId xmlns:a16="http://schemas.microsoft.com/office/drawing/2014/main" id="{175E3301-834E-44D8-A2F1-F73B1C5C9938}"/>
              </a:ext>
            </a:extLst>
          </p:cNvPr>
          <p:cNvSpPr/>
          <p:nvPr/>
        </p:nvSpPr>
        <p:spPr bwMode="auto">
          <a:xfrm>
            <a:off x="5123120" y="4164740"/>
            <a:ext cx="1772979" cy="35029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6" name="Picture 35" descr="A person holding a sign&#10;&#10;Description automatically generated">
            <a:extLst>
              <a:ext uri="{FF2B5EF4-FFF2-40B4-BE49-F238E27FC236}">
                <a16:creationId xmlns:a16="http://schemas.microsoft.com/office/drawing/2014/main" id="{A9D0811A-6AA8-6D40-5F7B-05F5C62234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712" y="1016900"/>
            <a:ext cx="1667595" cy="1691446"/>
          </a:xfrm>
          <a:prstGeom prst="rect">
            <a:avLst/>
          </a:prstGeom>
        </p:spPr>
      </p:pic>
      <p:sp>
        <p:nvSpPr>
          <p:cNvPr id="37" name="Down Arrow 36">
            <a:extLst>
              <a:ext uri="{FF2B5EF4-FFF2-40B4-BE49-F238E27FC236}">
                <a16:creationId xmlns:a16="http://schemas.microsoft.com/office/drawing/2014/main" id="{D702F19B-2FEC-14AE-73AF-CCC7307BC06B}"/>
              </a:ext>
            </a:extLst>
          </p:cNvPr>
          <p:cNvSpPr/>
          <p:nvPr/>
        </p:nvSpPr>
        <p:spPr bwMode="auto">
          <a:xfrm rot="17130979">
            <a:off x="2585997" y="1032627"/>
            <a:ext cx="316213" cy="132496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8" name="TextBox 37">
            <a:extLst>
              <a:ext uri="{FF2B5EF4-FFF2-40B4-BE49-F238E27FC236}">
                <a16:creationId xmlns:a16="http://schemas.microsoft.com/office/drawing/2014/main" id="{F409D91F-5959-0523-8B0B-7A04AF3D6985}"/>
              </a:ext>
            </a:extLst>
          </p:cNvPr>
          <p:cNvSpPr txBox="1"/>
          <p:nvPr/>
        </p:nvSpPr>
        <p:spPr>
          <a:xfrm>
            <a:off x="685801" y="5378488"/>
            <a:ext cx="8000999" cy="830997"/>
          </a:xfrm>
          <a:prstGeom prst="rect">
            <a:avLst/>
          </a:prstGeom>
          <a:noFill/>
        </p:spPr>
        <p:txBody>
          <a:bodyPr wrap="square" rtlCol="0">
            <a:spAutoFit/>
          </a:bodyPr>
          <a:lstStyle/>
          <a:p>
            <a:r>
              <a:rPr lang="en-US" dirty="0">
                <a:solidFill>
                  <a:srgbClr val="FFFF00"/>
                </a:solidFill>
              </a:rPr>
              <a:t>The human nervous system begins to be shaped </a:t>
            </a:r>
          </a:p>
          <a:p>
            <a:r>
              <a:rPr lang="en-US" dirty="0">
                <a:solidFill>
                  <a:srgbClr val="FFFF00"/>
                </a:solidFill>
              </a:rPr>
              <a:t>                        in utero by other systems </a:t>
            </a:r>
          </a:p>
        </p:txBody>
      </p:sp>
    </p:spTree>
    <p:extLst>
      <p:ext uri="{BB962C8B-B14F-4D97-AF65-F5344CB8AC3E}">
        <p14:creationId xmlns:p14="http://schemas.microsoft.com/office/powerpoint/2010/main" val="25381767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D9ACD-2CA8-DBCF-3375-CC0465CA82EE}"/>
              </a:ext>
            </a:extLst>
          </p:cNvPr>
          <p:cNvSpPr>
            <a:spLocks noGrp="1"/>
          </p:cNvSpPr>
          <p:nvPr>
            <p:ph type="title"/>
          </p:nvPr>
        </p:nvSpPr>
        <p:spPr>
          <a:xfrm>
            <a:off x="457200" y="274638"/>
            <a:ext cx="8229600" cy="715963"/>
          </a:xfrm>
        </p:spPr>
        <p:txBody>
          <a:bodyPr/>
          <a:lstStyle/>
          <a:p>
            <a:r>
              <a:rPr lang="en-US" sz="3200" b="0" dirty="0"/>
              <a:t>The Impact of Stress, Distress, &amp; Trauma </a:t>
            </a:r>
            <a:br>
              <a:rPr lang="en-US" b="0" dirty="0"/>
            </a:br>
            <a:endParaRPr lang="en-US" sz="2000" b="0" dirty="0"/>
          </a:p>
        </p:txBody>
      </p:sp>
      <p:sp>
        <p:nvSpPr>
          <p:cNvPr id="3" name="Content Placeholder 2">
            <a:extLst>
              <a:ext uri="{FF2B5EF4-FFF2-40B4-BE49-F238E27FC236}">
                <a16:creationId xmlns:a16="http://schemas.microsoft.com/office/drawing/2014/main" id="{97E377C4-C8EF-D126-E7E4-17BD87FCE84D}"/>
              </a:ext>
            </a:extLst>
          </p:cNvPr>
          <p:cNvSpPr>
            <a:spLocks noGrp="1"/>
          </p:cNvSpPr>
          <p:nvPr>
            <p:ph sz="half" idx="1"/>
          </p:nvPr>
        </p:nvSpPr>
        <p:spPr>
          <a:xfrm>
            <a:off x="457200" y="1371600"/>
            <a:ext cx="4038600" cy="4754563"/>
          </a:xfrm>
        </p:spPr>
        <p:txBody>
          <a:bodyPr/>
          <a:lstStyle/>
          <a:p>
            <a:pPr>
              <a:buFont typeface="Wingdings" pitchFamily="2" charset="2"/>
              <a:buChar char="Ø"/>
            </a:pPr>
            <a:r>
              <a:rPr lang="en-US" sz="2400" b="0" dirty="0"/>
              <a:t>“The brains of children living in ‘marginalized communities’ show tangible alterations”</a:t>
            </a:r>
            <a:br>
              <a:rPr lang="en-US" b="0" dirty="0"/>
            </a:br>
            <a:r>
              <a:rPr lang="en-US" b="0" dirty="0"/>
              <a:t>  - </a:t>
            </a:r>
            <a:r>
              <a:rPr lang="en-US" sz="2000" b="0" dirty="0"/>
              <a:t>emotional regulation</a:t>
            </a:r>
          </a:p>
          <a:p>
            <a:pPr marL="0" indent="0">
              <a:buNone/>
            </a:pPr>
            <a:r>
              <a:rPr lang="en-US" sz="2000" b="0" dirty="0"/>
              <a:t>        - cognitive function</a:t>
            </a:r>
          </a:p>
          <a:p>
            <a:pPr marL="0" indent="0">
              <a:buNone/>
            </a:pPr>
            <a:endParaRPr lang="en-US" sz="2000" b="0" dirty="0"/>
          </a:p>
          <a:p>
            <a:pPr>
              <a:buFont typeface="Wingdings" pitchFamily="2" charset="2"/>
              <a:buChar char="Ø"/>
            </a:pPr>
            <a:r>
              <a:rPr lang="en-US" sz="2400" b="0" dirty="0"/>
              <a:t>These effects can have a ripple effect across generations</a:t>
            </a:r>
          </a:p>
          <a:p>
            <a:pPr marL="0" indent="0">
              <a:buNone/>
            </a:pPr>
            <a:r>
              <a:rPr lang="en-US" sz="1800" b="0" dirty="0"/>
              <a:t>( </a:t>
            </a:r>
            <a:r>
              <a:rPr lang="en-US" sz="1600" b="0" dirty="0"/>
              <a:t>from: Cerebrum    Dana Foundation.          </a:t>
            </a:r>
          </a:p>
          <a:p>
            <a:pPr marL="457200" lvl="1" indent="0">
              <a:buNone/>
            </a:pPr>
            <a:r>
              <a:rPr lang="en-US" sz="1600" b="0" dirty="0"/>
              <a:t>        4/22)</a:t>
            </a:r>
          </a:p>
          <a:p>
            <a:endParaRPr lang="en-US" b="0" dirty="0"/>
          </a:p>
          <a:p>
            <a:endParaRPr lang="en-US" b="0" dirty="0"/>
          </a:p>
          <a:p>
            <a:endParaRPr lang="en-US" b="0" dirty="0"/>
          </a:p>
          <a:p>
            <a:endParaRPr lang="en-US" b="0" dirty="0"/>
          </a:p>
        </p:txBody>
      </p:sp>
      <p:sp>
        <p:nvSpPr>
          <p:cNvPr id="4" name="Content Placeholder 3">
            <a:extLst>
              <a:ext uri="{FF2B5EF4-FFF2-40B4-BE49-F238E27FC236}">
                <a16:creationId xmlns:a16="http://schemas.microsoft.com/office/drawing/2014/main" id="{1937FE6C-63F0-4A85-3801-3FB6BB31D673}"/>
              </a:ext>
            </a:extLst>
          </p:cNvPr>
          <p:cNvSpPr>
            <a:spLocks noGrp="1"/>
          </p:cNvSpPr>
          <p:nvPr>
            <p:ph sz="half" idx="2"/>
          </p:nvPr>
        </p:nvSpPr>
        <p:spPr>
          <a:xfrm>
            <a:off x="4427034" y="1554163"/>
            <a:ext cx="4038600" cy="4572000"/>
          </a:xfrm>
        </p:spPr>
        <p:txBody>
          <a:bodyPr/>
          <a:lstStyle/>
          <a:p>
            <a:pPr>
              <a:buFont typeface="Wingdings" pitchFamily="2" charset="2"/>
              <a:buChar char="Ø"/>
            </a:pPr>
            <a:r>
              <a:rPr lang="en-US" sz="2400" b="0" dirty="0"/>
              <a:t>We also know that parents of special needs children can have PTSD</a:t>
            </a:r>
          </a:p>
          <a:p>
            <a:pPr marL="0" indent="0">
              <a:buNone/>
            </a:pPr>
            <a:r>
              <a:rPr lang="en-US" sz="2000" b="0" dirty="0"/>
              <a:t>-in one study of hundreds of parents with children on the spectrum  18.6% met the criteria for PTSD.  </a:t>
            </a:r>
          </a:p>
          <a:p>
            <a:pPr marL="0" indent="0">
              <a:buNone/>
            </a:pPr>
            <a:endParaRPr lang="en-US" sz="2000" b="0" dirty="0"/>
          </a:p>
          <a:p>
            <a:pPr marL="0" indent="0">
              <a:buNone/>
            </a:pPr>
            <a:endParaRPr lang="en-US" sz="1800" b="0" dirty="0"/>
          </a:p>
          <a:p>
            <a:pPr marL="0" indent="0">
              <a:buNone/>
            </a:pPr>
            <a:r>
              <a:rPr lang="en-US" sz="1800" b="0" dirty="0"/>
              <a:t>( from: </a:t>
            </a:r>
            <a:r>
              <a:rPr lang="en-US" sz="1600" b="0" dirty="0"/>
              <a:t>https://</a:t>
            </a:r>
            <a:r>
              <a:rPr lang="en-US" sz="1600" b="0" dirty="0" err="1"/>
              <a:t>disabilityscoop.com</a:t>
            </a:r>
            <a:r>
              <a:rPr lang="en-US" sz="1600" b="0" dirty="0"/>
              <a:t>/2020/03/10 )</a:t>
            </a:r>
            <a:endParaRPr lang="en-US" sz="3200" b="0" dirty="0">
              <a:solidFill>
                <a:srgbClr val="FFC000"/>
              </a:solidFill>
            </a:endParaRPr>
          </a:p>
          <a:p>
            <a:pPr marL="0" indent="0">
              <a:buNone/>
            </a:pPr>
            <a:endParaRPr lang="en-US" sz="2000" b="0" dirty="0"/>
          </a:p>
          <a:p>
            <a:pPr marL="0" indent="0">
              <a:buNone/>
            </a:pPr>
            <a:endParaRPr lang="en-US" b="0" dirty="0">
              <a:solidFill>
                <a:srgbClr val="FFC000"/>
              </a:solidFill>
            </a:endParaRPr>
          </a:p>
          <a:p>
            <a:pPr>
              <a:buFont typeface="Wingdings" pitchFamily="2" charset="2"/>
              <a:buChar char="ü"/>
            </a:pPr>
            <a:endParaRPr lang="en-US" sz="2400" b="0" dirty="0"/>
          </a:p>
          <a:p>
            <a:pPr>
              <a:buFont typeface="Wingdings" pitchFamily="2" charset="2"/>
              <a:buChar char="ü"/>
            </a:pPr>
            <a:endParaRPr lang="en-US" sz="2400" b="0" dirty="0"/>
          </a:p>
          <a:p>
            <a:endParaRPr lang="en-US" dirty="0"/>
          </a:p>
        </p:txBody>
      </p:sp>
      <p:sp>
        <p:nvSpPr>
          <p:cNvPr id="5" name="Footer Placeholder 4">
            <a:extLst>
              <a:ext uri="{FF2B5EF4-FFF2-40B4-BE49-F238E27FC236}">
                <a16:creationId xmlns:a16="http://schemas.microsoft.com/office/drawing/2014/main" id="{CC6481E7-9EA7-B40B-41DE-A57EB03A3732}"/>
              </a:ext>
            </a:extLst>
          </p:cNvPr>
          <p:cNvSpPr>
            <a:spLocks noGrp="1"/>
          </p:cNvSpPr>
          <p:nvPr>
            <p:ph type="ftr" sz="quarter" idx="11"/>
          </p:nvPr>
        </p:nvSpPr>
        <p:spPr/>
        <p:txBody>
          <a:bodyPr/>
          <a:lstStyle/>
          <a:p>
            <a:pPr>
              <a:defRPr/>
            </a:pPr>
            <a:r>
              <a:rPr lang="en-US" dirty="0"/>
              <a:t> TGW 2022</a:t>
            </a:r>
          </a:p>
        </p:txBody>
      </p:sp>
    </p:spTree>
    <p:extLst>
      <p:ext uri="{BB962C8B-B14F-4D97-AF65-F5344CB8AC3E}">
        <p14:creationId xmlns:p14="http://schemas.microsoft.com/office/powerpoint/2010/main" val="214116159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2">
            <a:extLst>
              <a:ext uri="{FF2B5EF4-FFF2-40B4-BE49-F238E27FC236}">
                <a16:creationId xmlns:a16="http://schemas.microsoft.com/office/drawing/2014/main" id="{40CDFFFE-E284-7C27-EFB9-B7BF6B49553A}"/>
              </a:ext>
            </a:extLst>
          </p:cNvPr>
          <p:cNvSpPr>
            <a:spLocks noGrp="1"/>
          </p:cNvSpPr>
          <p:nvPr>
            <p:ph type="title"/>
          </p:nvPr>
        </p:nvSpPr>
        <p:spPr bwMode="auto">
          <a:xfrm>
            <a:off x="457200" y="274638"/>
            <a:ext cx="8229600" cy="15541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p>
            <a:r>
              <a:rPr lang="en-US" altLang="en-US" sz="3200" b="0" dirty="0">
                <a:effectLst>
                  <a:outerShdw blurRad="38100" dist="38100" dir="2700000" algn="tl">
                    <a:srgbClr val="0064E2"/>
                  </a:outerShdw>
                </a:effectLst>
                <a:latin typeface="Arial" panose="020B0604020202020204" pitchFamily="34" charset="0"/>
                <a:ea typeface="ＭＳ Ｐゴシック" panose="020B0600070205080204" pitchFamily="34" charset="-128"/>
                <a:cs typeface="Arial" panose="020B0604020202020204" pitchFamily="34" charset="0"/>
              </a:rPr>
              <a:t>Fear can live in the bodies of children and adults as well as in the bodies of communities</a:t>
            </a:r>
          </a:p>
        </p:txBody>
      </p:sp>
      <p:sp>
        <p:nvSpPr>
          <p:cNvPr id="121858" name="Text Placeholder 4">
            <a:extLst>
              <a:ext uri="{FF2B5EF4-FFF2-40B4-BE49-F238E27FC236}">
                <a16:creationId xmlns:a16="http://schemas.microsoft.com/office/drawing/2014/main" id="{2FF47A2F-874C-1687-61A4-A26D02FE9B5B}"/>
              </a:ext>
            </a:extLst>
          </p:cNvPr>
          <p:cNvSpPr>
            <a:spLocks noGrp="1"/>
          </p:cNvSpPr>
          <p:nvPr>
            <p:ph type="body" sz="half" idx="1"/>
          </p:nvPr>
        </p:nvSpPr>
        <p:spPr bwMode="auto">
          <a:xfrm>
            <a:off x="152400" y="1676400"/>
            <a:ext cx="4343400" cy="45259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 typeface="Wingdings" charset="0"/>
              <a:buChar char=""/>
              <a:defRPr/>
            </a:pPr>
            <a:endParaRPr lang="en-US" dirty="0">
              <a:latin typeface="Arial" charset="0"/>
              <a:ea typeface="ＭＳ Ｐゴシック" charset="0"/>
              <a:cs typeface="ＭＳ Ｐゴシック" charset="0"/>
            </a:endParaRPr>
          </a:p>
          <a:p>
            <a:pPr>
              <a:buFont typeface="Wingdings" charset="0"/>
              <a:buChar char=""/>
              <a:defRPr/>
            </a:pPr>
            <a:endParaRPr lang="en-US" dirty="0">
              <a:latin typeface="Arial" charset="0"/>
              <a:ea typeface="ＭＳ Ｐゴシック" charset="0"/>
              <a:cs typeface="ＭＳ Ｐゴシック" charset="0"/>
            </a:endParaRPr>
          </a:p>
        </p:txBody>
      </p:sp>
      <p:sp>
        <p:nvSpPr>
          <p:cNvPr id="41987" name="Footer Placeholder 1">
            <a:extLst>
              <a:ext uri="{FF2B5EF4-FFF2-40B4-BE49-F238E27FC236}">
                <a16:creationId xmlns:a16="http://schemas.microsoft.com/office/drawing/2014/main" id="{F7068504-1314-86B4-AEC9-193FF1814F4B}"/>
              </a:ext>
            </a:extLst>
          </p:cNvPr>
          <p:cNvSpPr>
            <a:spLocks noGrp="1"/>
          </p:cNvSpPr>
          <p:nvPr>
            <p:ph type="ftr" sz="quarter" idx="11"/>
          </p:nvPr>
        </p:nvSpPr>
        <p:spPr bwMode="auto">
          <a:xfrm>
            <a:off x="5791200" y="6400800"/>
            <a:ext cx="2895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chemeClr val="bg1"/>
                </a:solidFill>
              </a:rPr>
              <a:t>Threshold GlobalWorks (c) 2016</a:t>
            </a:r>
          </a:p>
        </p:txBody>
      </p:sp>
      <p:sp>
        <p:nvSpPr>
          <p:cNvPr id="41988" name="TextBox 7">
            <a:extLst>
              <a:ext uri="{FF2B5EF4-FFF2-40B4-BE49-F238E27FC236}">
                <a16:creationId xmlns:a16="http://schemas.microsoft.com/office/drawing/2014/main" id="{3EA21684-0B52-0064-FCA3-6076EC9C782A}"/>
              </a:ext>
            </a:extLst>
          </p:cNvPr>
          <p:cNvSpPr txBox="1">
            <a:spLocks noChangeArrowheads="1"/>
          </p:cNvSpPr>
          <p:nvPr/>
        </p:nvSpPr>
        <p:spPr bwMode="auto">
          <a:xfrm>
            <a:off x="457200" y="1150977"/>
            <a:ext cx="533400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5400" dirty="0">
              <a:solidFill>
                <a:srgbClr val="FFFF00"/>
              </a:solidFill>
              <a:cs typeface="Arial" panose="020B0604020202020204" pitchFamily="34" charset="0"/>
            </a:endParaRPr>
          </a:p>
          <a:p>
            <a:r>
              <a:rPr lang="en-US" altLang="en-US" sz="5400" dirty="0">
                <a:solidFill>
                  <a:srgbClr val="FFFF00"/>
                </a:solidFill>
                <a:cs typeface="Arial" panose="020B0604020202020204" pitchFamily="34" charset="0"/>
              </a:rPr>
              <a:t>The Body </a:t>
            </a:r>
          </a:p>
          <a:p>
            <a:r>
              <a:rPr lang="en-US" altLang="en-US" sz="5400" dirty="0">
                <a:solidFill>
                  <a:srgbClr val="FFFF00"/>
                </a:solidFill>
                <a:cs typeface="Arial" panose="020B0604020202020204" pitchFamily="34" charset="0"/>
              </a:rPr>
              <a:t>As Storyteller</a:t>
            </a:r>
          </a:p>
          <a:p>
            <a:endParaRPr lang="en-US" altLang="en-US" dirty="0">
              <a:solidFill>
                <a:schemeClr val="bg1"/>
              </a:solidFill>
              <a:latin typeface="Comic Sans MS" panose="030F0902030302020204" pitchFamily="66" charset="0"/>
              <a:cs typeface="Arial" panose="020B0604020202020204" pitchFamily="34" charset="0"/>
            </a:endParaRPr>
          </a:p>
          <a:p>
            <a:r>
              <a:rPr lang="en-US" altLang="en-US" dirty="0">
                <a:solidFill>
                  <a:schemeClr val="bg1"/>
                </a:solidFill>
                <a:latin typeface="Comic Sans MS" panose="030F0902030302020204" pitchFamily="66" charset="0"/>
              </a:rPr>
              <a:t>“Trauma has nothing to do with cognition. It has to do with the body being reset to interpret the world as a dangerous place.”</a:t>
            </a:r>
          </a:p>
          <a:p>
            <a:r>
              <a:rPr lang="en-US" altLang="en-US" sz="2800" dirty="0">
                <a:latin typeface="Comic Sans MS" panose="030F0902030302020204" pitchFamily="66" charset="0"/>
                <a:cs typeface="Arial" panose="020B0604020202020204" pitchFamily="34" charset="0"/>
              </a:rPr>
              <a:t>           </a:t>
            </a:r>
            <a:r>
              <a:rPr lang="en-US" altLang="en-US" sz="1600" dirty="0">
                <a:latin typeface="Comic Sans MS" panose="030F0902030302020204" pitchFamily="66" charset="0"/>
                <a:cs typeface="Arial" panose="020B0604020202020204" pitchFamily="34" charset="0"/>
              </a:rPr>
              <a:t>van der Kolk, 2014</a:t>
            </a:r>
            <a:endParaRPr lang="en-US" altLang="en-US" sz="1600" dirty="0">
              <a:latin typeface="Comic Sans MS" panose="030F0902030302020204" pitchFamily="66" charset="0"/>
            </a:endParaRPr>
          </a:p>
          <a:p>
            <a:endParaRPr lang="en-US" altLang="en-US" sz="4000" dirty="0"/>
          </a:p>
        </p:txBody>
      </p:sp>
      <p:pic>
        <p:nvPicPr>
          <p:cNvPr id="41989" name="ClipArt Placeholder 3">
            <a:extLst>
              <a:ext uri="{FF2B5EF4-FFF2-40B4-BE49-F238E27FC236}">
                <a16:creationId xmlns:a16="http://schemas.microsoft.com/office/drawing/2014/main" id="{13B41DE2-E5C9-F6E4-E4B3-0A6D16020252}"/>
              </a:ext>
            </a:extLst>
          </p:cNvPr>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t="13158" b="13158"/>
          <a:stretch>
            <a:fillRect/>
          </a:stretch>
        </p:blipFill>
        <p:spPr bwMode="auto">
          <a:xfrm>
            <a:off x="5562600" y="1828800"/>
            <a:ext cx="3124200" cy="4114800"/>
          </a:xfrm>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420A9-F166-9D4D-DDDF-41C985E84DC5}"/>
              </a:ext>
            </a:extLst>
          </p:cNvPr>
          <p:cNvSpPr>
            <a:spLocks noGrp="1"/>
          </p:cNvSpPr>
          <p:nvPr>
            <p:ph type="title"/>
          </p:nvPr>
        </p:nvSpPr>
        <p:spPr/>
        <p:txBody>
          <a:bodyPr/>
          <a:lstStyle/>
          <a:p>
            <a:r>
              <a:rPr lang="en-US" b="0" dirty="0"/>
              <a:t>The Good News is</a:t>
            </a:r>
            <a:br>
              <a:rPr lang="en-US" b="0" dirty="0"/>
            </a:br>
            <a:r>
              <a:rPr lang="en-US" b="0" dirty="0"/>
              <a:t>the brain can change for the better:</a:t>
            </a:r>
          </a:p>
        </p:txBody>
      </p:sp>
      <p:sp>
        <p:nvSpPr>
          <p:cNvPr id="3" name="Content Placeholder 2">
            <a:extLst>
              <a:ext uri="{FF2B5EF4-FFF2-40B4-BE49-F238E27FC236}">
                <a16:creationId xmlns:a16="http://schemas.microsoft.com/office/drawing/2014/main" id="{686A5F20-298D-7EDA-14A0-3D347C5E4AE2}"/>
              </a:ext>
            </a:extLst>
          </p:cNvPr>
          <p:cNvSpPr>
            <a:spLocks noGrp="1"/>
          </p:cNvSpPr>
          <p:nvPr>
            <p:ph sz="half" idx="1"/>
          </p:nvPr>
        </p:nvSpPr>
        <p:spPr>
          <a:xfrm>
            <a:off x="457200" y="2209800"/>
            <a:ext cx="4038600" cy="3916363"/>
          </a:xfrm>
        </p:spPr>
        <p:txBody>
          <a:bodyPr/>
          <a:lstStyle/>
          <a:p>
            <a:r>
              <a:rPr lang="en-US" sz="2400" b="0" dirty="0"/>
              <a:t>increase self-regulation and decrease reactivity</a:t>
            </a:r>
          </a:p>
          <a:p>
            <a:endParaRPr lang="en-US" sz="2400" b="0" dirty="0"/>
          </a:p>
          <a:p>
            <a:r>
              <a:rPr lang="en-US" sz="2400" b="0" dirty="0"/>
              <a:t>increase pro-social behaviors</a:t>
            </a:r>
          </a:p>
          <a:p>
            <a:endParaRPr lang="en-US" sz="2400" b="0" dirty="0"/>
          </a:p>
          <a:p>
            <a:r>
              <a:rPr lang="en-US" sz="2400" b="0" dirty="0"/>
              <a:t>create a climate of health in the body by decreasing stress chemicals</a:t>
            </a:r>
          </a:p>
          <a:p>
            <a:pPr marL="0" indent="0">
              <a:buNone/>
            </a:pPr>
            <a:endParaRPr lang="en-US" b="0" dirty="0"/>
          </a:p>
          <a:p>
            <a:pPr marL="0" indent="0">
              <a:buNone/>
            </a:pPr>
            <a:endParaRPr lang="en-US" b="0" dirty="0"/>
          </a:p>
          <a:p>
            <a:endParaRPr lang="en-US" dirty="0"/>
          </a:p>
        </p:txBody>
      </p:sp>
      <p:sp>
        <p:nvSpPr>
          <p:cNvPr id="4" name="Content Placeholder 3">
            <a:extLst>
              <a:ext uri="{FF2B5EF4-FFF2-40B4-BE49-F238E27FC236}">
                <a16:creationId xmlns:a16="http://schemas.microsoft.com/office/drawing/2014/main" id="{80839444-2DF1-A296-87BF-91D5B0E06E0C}"/>
              </a:ext>
            </a:extLst>
          </p:cNvPr>
          <p:cNvSpPr>
            <a:spLocks noGrp="1"/>
          </p:cNvSpPr>
          <p:nvPr>
            <p:ph sz="half" idx="2"/>
          </p:nvPr>
        </p:nvSpPr>
        <p:spPr/>
        <p:txBody>
          <a:bodyPr/>
          <a:lstStyle/>
          <a:p>
            <a:pPr marL="0" indent="0">
              <a:buNone/>
            </a:pPr>
            <a:r>
              <a:rPr lang="en-US" b="0" dirty="0">
                <a:solidFill>
                  <a:srgbClr val="FFC000"/>
                </a:solidFill>
              </a:rPr>
              <a:t>     because of    neuroplasticity:</a:t>
            </a:r>
          </a:p>
          <a:p>
            <a:pPr marL="0" indent="0">
              <a:buNone/>
            </a:pPr>
            <a:r>
              <a:rPr lang="en-US" b="0" dirty="0"/>
              <a:t>The brain’s capacity to grow new neurons and prune away others</a:t>
            </a:r>
          </a:p>
        </p:txBody>
      </p:sp>
      <p:sp>
        <p:nvSpPr>
          <p:cNvPr id="5" name="Footer Placeholder 4">
            <a:extLst>
              <a:ext uri="{FF2B5EF4-FFF2-40B4-BE49-F238E27FC236}">
                <a16:creationId xmlns:a16="http://schemas.microsoft.com/office/drawing/2014/main" id="{159C8264-E977-93C8-84E3-B9ADE8AB9AFD}"/>
              </a:ext>
            </a:extLst>
          </p:cNvPr>
          <p:cNvSpPr>
            <a:spLocks noGrp="1"/>
          </p:cNvSpPr>
          <p:nvPr>
            <p:ph type="ftr" sz="quarter" idx="11"/>
          </p:nvPr>
        </p:nvSpPr>
        <p:spPr/>
        <p:txBody>
          <a:bodyPr/>
          <a:lstStyle/>
          <a:p>
            <a:pPr>
              <a:defRPr/>
            </a:pPr>
            <a:r>
              <a:rPr lang="en-US" dirty="0"/>
              <a:t> TGW 2022</a:t>
            </a:r>
          </a:p>
        </p:txBody>
      </p:sp>
      <p:pic>
        <p:nvPicPr>
          <p:cNvPr id="6" name="Picture 1">
            <a:extLst>
              <a:ext uri="{FF2B5EF4-FFF2-40B4-BE49-F238E27FC236}">
                <a16:creationId xmlns:a16="http://schemas.microsoft.com/office/drawing/2014/main" id="{D480E484-8433-D6C3-3C59-65FB4AFA4F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599" y="3995611"/>
            <a:ext cx="2743199" cy="167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82B5845-B2A2-2DEC-A9EF-A5C6E1F74056}"/>
              </a:ext>
            </a:extLst>
          </p:cNvPr>
          <p:cNvSpPr txBox="1"/>
          <p:nvPr/>
        </p:nvSpPr>
        <p:spPr>
          <a:xfrm>
            <a:off x="838201" y="1600200"/>
            <a:ext cx="3505199" cy="461665"/>
          </a:xfrm>
          <a:prstGeom prst="rect">
            <a:avLst/>
          </a:prstGeom>
          <a:noFill/>
        </p:spPr>
        <p:txBody>
          <a:bodyPr wrap="square" rtlCol="0">
            <a:spAutoFit/>
          </a:bodyPr>
          <a:lstStyle/>
          <a:p>
            <a:r>
              <a:rPr lang="en-US" dirty="0">
                <a:solidFill>
                  <a:srgbClr val="FFC000"/>
                </a:solidFill>
              </a:rPr>
              <a:t>In ways that:</a:t>
            </a:r>
          </a:p>
        </p:txBody>
      </p:sp>
    </p:spTree>
    <p:extLst>
      <p:ext uri="{BB962C8B-B14F-4D97-AF65-F5344CB8AC3E}">
        <p14:creationId xmlns:p14="http://schemas.microsoft.com/office/powerpoint/2010/main" val="2814563443"/>
      </p:ext>
    </p:extLst>
  </p:cSld>
  <p:clrMapOvr>
    <a:masterClrMapping/>
  </p:clrMapOvr>
  <p:transition spd="slow"/>
</p:sld>
</file>

<file path=ppt/theme/theme1.xml><?xml version="1.0" encoding="utf-8"?>
<a:theme xmlns:a="http://schemas.openxmlformats.org/drawingml/2006/main" name="1_LLL T1">
  <a:themeElements>
    <a:clrScheme name="1_LLL T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LLL T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LLL T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LLL T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LLL T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LLL T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LLL T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LLL T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LLL T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38526</TotalTime>
  <Words>1472</Words>
  <Application>Microsoft Macintosh PowerPoint</Application>
  <PresentationFormat>On-screen Show (4:3)</PresentationFormat>
  <Paragraphs>271</Paragraphs>
  <Slides>23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Arial Bold</vt:lpstr>
      <vt:lpstr>Comic Sans MS</vt:lpstr>
      <vt:lpstr>Wingdings</vt:lpstr>
      <vt:lpstr>1_LLL T1</vt:lpstr>
      <vt:lpstr>PowerPoint Presentation</vt:lpstr>
      <vt:lpstr>True or False…..</vt:lpstr>
      <vt:lpstr>Today’s Presentation Goals</vt:lpstr>
      <vt:lpstr>What is an “Ecology” of Resilience?</vt:lpstr>
      <vt:lpstr>PowerPoint Presentation</vt:lpstr>
      <vt:lpstr>          We Have a Social Brain and it is shaped by many systems</vt:lpstr>
      <vt:lpstr>The Impact of Stress, Distress, &amp; Trauma  </vt:lpstr>
      <vt:lpstr>Fear can live in the bodies of children and adults as well as in the bodies of communities</vt:lpstr>
      <vt:lpstr>The Good News is the brain can change for the better:</vt:lpstr>
      <vt:lpstr>The Human Nervous System: this is the system we have the most control over</vt:lpstr>
      <vt:lpstr>PowerPoint Presentation</vt:lpstr>
      <vt:lpstr>A Key Player in Shaping Our Behavior:  The Amygdala:  Our Brain’s Smoke Detector</vt:lpstr>
      <vt:lpstr>PowerPoint Presentation</vt:lpstr>
      <vt:lpstr>“Brain Food” 2 interdependent essentials that the nervous system must have in order to do its best &amp; stay in and deepen the Rzone</vt:lpstr>
      <vt:lpstr>Safety in the Body Comes First </vt:lpstr>
      <vt:lpstr>Attachment: Shaping Resilience</vt:lpstr>
      <vt:lpstr>Expanding the Nervous  System Lens: thinking ecologically</vt:lpstr>
      <vt:lpstr>SRM: Expanding Resilience from Individuals to Systems of All Sizes  </vt:lpstr>
      <vt:lpstr>Dysregulation: A Systems Lens</vt:lpstr>
      <vt:lpstr>Safety: Examples in homes, schools, and communities</vt:lpstr>
      <vt:lpstr>Ecological Approaches with Children:       How are children integrated into our communities?</vt:lpstr>
      <vt:lpstr>We Are Each Wired for Resilience…and We Need the Proper :”Brain Food”</vt:lpstr>
      <vt:lpstr>Ecology: A Story of Interdependence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Laurie Leitch, PhD</dc:creator>
  <cp:keywords>Threshold GlobalWorks</cp:keywords>
  <cp:lastModifiedBy>l.leitch99@gmail.com</cp:lastModifiedBy>
  <cp:revision>852</cp:revision>
  <cp:lastPrinted>2011-02-21T16:23:12Z</cp:lastPrinted>
  <dcterms:created xsi:type="dcterms:W3CDTF">2010-10-19T00:40:05Z</dcterms:created>
  <dcterms:modified xsi:type="dcterms:W3CDTF">2022-05-06T16:01:04Z</dcterms:modified>
</cp:coreProperties>
</file>