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71" r:id="rId10"/>
    <p:sldId id="264" r:id="rId11"/>
    <p:sldId id="265" r:id="rId12"/>
    <p:sldId id="272" r:id="rId13"/>
    <p:sldId id="266" r:id="rId14"/>
    <p:sldId id="267" r:id="rId15"/>
    <p:sldId id="270" r:id="rId16"/>
    <p:sldId id="269"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8" d="100"/>
          <a:sy n="98" d="100"/>
        </p:scale>
        <p:origin x="107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5/9/2022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facebook.com/nurseblake/videos/jcaho-visits/636470307591175/"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yalemedicine.org/news/8-lessons-covid-19-pandemic"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9CD23-A2F7-59C2-B9A3-4D82D2E7FDCE}"/>
              </a:ext>
            </a:extLst>
          </p:cNvPr>
          <p:cNvSpPr>
            <a:spLocks noGrp="1"/>
          </p:cNvSpPr>
          <p:nvPr>
            <p:ph type="ctrTitle"/>
          </p:nvPr>
        </p:nvSpPr>
        <p:spPr>
          <a:xfrm>
            <a:off x="2589213" y="233266"/>
            <a:ext cx="8915399" cy="2438498"/>
          </a:xfrm>
        </p:spPr>
        <p:txBody>
          <a:bodyPr>
            <a:normAutofit/>
          </a:bodyPr>
          <a:lstStyle/>
          <a:p>
            <a:r>
              <a:rPr lang="en-US" sz="4800" dirty="0"/>
              <a:t>Lessons from the Pandemic for Behavioral Health Settings in the US</a:t>
            </a:r>
          </a:p>
        </p:txBody>
      </p:sp>
      <p:sp>
        <p:nvSpPr>
          <p:cNvPr id="3" name="Subtitle 2">
            <a:extLst>
              <a:ext uri="{FF2B5EF4-FFF2-40B4-BE49-F238E27FC236}">
                <a16:creationId xmlns:a16="http://schemas.microsoft.com/office/drawing/2014/main" id="{98CCAF6A-61E4-FD81-9144-42C58BC61F5C}"/>
              </a:ext>
            </a:extLst>
          </p:cNvPr>
          <p:cNvSpPr>
            <a:spLocks noGrp="1"/>
          </p:cNvSpPr>
          <p:nvPr>
            <p:ph type="subTitle" idx="1"/>
          </p:nvPr>
        </p:nvSpPr>
        <p:spPr>
          <a:xfrm>
            <a:off x="2200275" y="2671764"/>
            <a:ext cx="9815513" cy="3952971"/>
          </a:xfrm>
        </p:spPr>
        <p:txBody>
          <a:bodyPr>
            <a:normAutofit/>
          </a:bodyPr>
          <a:lstStyle/>
          <a:p>
            <a:pPr algn="ctr"/>
            <a:r>
              <a:rPr lang="en-US" sz="2800" b="1" dirty="0"/>
              <a:t>MA DMH Annual S/R Provider Forum</a:t>
            </a:r>
          </a:p>
          <a:p>
            <a:pPr algn="ctr"/>
            <a:r>
              <a:rPr lang="en-US" sz="2800" b="1" dirty="0"/>
              <a:t>UMASS Donahue Institute</a:t>
            </a:r>
          </a:p>
          <a:p>
            <a:pPr algn="ctr"/>
            <a:r>
              <a:rPr lang="en-US" sz="2400" b="1" u="sng" dirty="0"/>
              <a:t>Kevin Ann Huckshorn Ph.D, MSN, RN, ICADC</a:t>
            </a:r>
          </a:p>
          <a:p>
            <a:pPr algn="ctr"/>
            <a:r>
              <a:rPr lang="en-US" sz="2400" b="1" dirty="0"/>
              <a:t>EVP for RI International (Northeast Region: DE, VA, OH, MD)</a:t>
            </a:r>
          </a:p>
          <a:p>
            <a:pPr algn="ctr"/>
            <a:r>
              <a:rPr lang="en-US" sz="2400" b="1" dirty="0"/>
              <a:t>Director, Evidence-based Practices and Programs (Wellpath)</a:t>
            </a:r>
          </a:p>
          <a:p>
            <a:pPr algn="ctr"/>
            <a:r>
              <a:rPr lang="en-US" sz="2400" b="1" dirty="0"/>
              <a:t>Consultant, Kevin Huckshorn and Associates (North Carolina)</a:t>
            </a:r>
          </a:p>
          <a:p>
            <a:pPr algn="ctr"/>
            <a:r>
              <a:rPr lang="en-US" sz="2400" b="1" dirty="0"/>
              <a:t>May 10, 2022</a:t>
            </a:r>
          </a:p>
        </p:txBody>
      </p:sp>
    </p:spTree>
    <p:extLst>
      <p:ext uri="{BB962C8B-B14F-4D97-AF65-F5344CB8AC3E}">
        <p14:creationId xmlns:p14="http://schemas.microsoft.com/office/powerpoint/2010/main" val="40678575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65BBA-7B8E-40E2-1853-EF92A4641469}"/>
              </a:ext>
            </a:extLst>
          </p:cNvPr>
          <p:cNvSpPr>
            <a:spLocks noGrp="1"/>
          </p:cNvSpPr>
          <p:nvPr>
            <p:ph type="title"/>
          </p:nvPr>
        </p:nvSpPr>
        <p:spPr>
          <a:xfrm>
            <a:off x="1780163" y="251928"/>
            <a:ext cx="9724450" cy="1035696"/>
          </a:xfrm>
        </p:spPr>
        <p:txBody>
          <a:bodyPr/>
          <a:lstStyle/>
          <a:p>
            <a:r>
              <a:rPr lang="en-US" dirty="0"/>
              <a:t>Vaccines: They are safe. </a:t>
            </a:r>
          </a:p>
        </p:txBody>
      </p:sp>
      <p:sp>
        <p:nvSpPr>
          <p:cNvPr id="3" name="Content Placeholder 2">
            <a:extLst>
              <a:ext uri="{FF2B5EF4-FFF2-40B4-BE49-F238E27FC236}">
                <a16:creationId xmlns:a16="http://schemas.microsoft.com/office/drawing/2014/main" id="{5D497A39-AE10-61BF-05E6-4237F7486A17}"/>
              </a:ext>
            </a:extLst>
          </p:cNvPr>
          <p:cNvSpPr>
            <a:spLocks noGrp="1"/>
          </p:cNvSpPr>
          <p:nvPr>
            <p:ph idx="1"/>
          </p:nvPr>
        </p:nvSpPr>
        <p:spPr>
          <a:xfrm>
            <a:off x="1679510" y="1679510"/>
            <a:ext cx="10198359" cy="4665306"/>
          </a:xfrm>
        </p:spPr>
        <p:txBody>
          <a:bodyPr>
            <a:normAutofit/>
          </a:bodyPr>
          <a:lstStyle/>
          <a:p>
            <a:pPr marL="514350" indent="-514350">
              <a:buAutoNum type="arabicPeriod"/>
            </a:pPr>
            <a:r>
              <a:rPr lang="en-US" sz="2800" dirty="0">
                <a:solidFill>
                  <a:schemeClr val="tx1"/>
                </a:solidFill>
              </a:rPr>
              <a:t>If you are a leader you need to role model getting vaccines or boosters. Celebrate that on your U-tube; Facebook; or Linked IN accounts. </a:t>
            </a:r>
          </a:p>
          <a:p>
            <a:pPr marL="514350" indent="-514350">
              <a:buAutoNum type="arabicPeriod"/>
            </a:pPr>
            <a:r>
              <a:rPr lang="en-US" sz="2800" dirty="0">
                <a:solidFill>
                  <a:schemeClr val="tx1"/>
                </a:solidFill>
              </a:rPr>
              <a:t>The misinformation out on social media is stunning. Please try and take a low-key approach but tell your staff, friend and family that vaccines are safe and effective. </a:t>
            </a:r>
          </a:p>
          <a:p>
            <a:pPr marL="514350" indent="-514350">
              <a:buAutoNum type="arabicPeriod"/>
            </a:pPr>
            <a:r>
              <a:rPr lang="en-US" sz="2800" dirty="0">
                <a:solidFill>
                  <a:schemeClr val="tx1"/>
                </a:solidFill>
              </a:rPr>
              <a:t>I am not trying to politicize this issue, just use your power to help educate, is all. </a:t>
            </a:r>
            <a:endParaRPr lang="en-US" sz="2800" dirty="0">
              <a:solidFill>
                <a:srgbClr val="FF0000"/>
              </a:solidFill>
            </a:endParaRPr>
          </a:p>
        </p:txBody>
      </p:sp>
    </p:spTree>
    <p:extLst>
      <p:ext uri="{BB962C8B-B14F-4D97-AF65-F5344CB8AC3E}">
        <p14:creationId xmlns:p14="http://schemas.microsoft.com/office/powerpoint/2010/main" val="27094013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65BBA-7B8E-40E2-1853-EF92A4641469}"/>
              </a:ext>
            </a:extLst>
          </p:cNvPr>
          <p:cNvSpPr>
            <a:spLocks noGrp="1"/>
          </p:cNvSpPr>
          <p:nvPr>
            <p:ph type="title"/>
          </p:nvPr>
        </p:nvSpPr>
        <p:spPr>
          <a:xfrm>
            <a:off x="1595337" y="251928"/>
            <a:ext cx="9909276" cy="1197493"/>
          </a:xfrm>
        </p:spPr>
        <p:txBody>
          <a:bodyPr>
            <a:normAutofit fontScale="90000"/>
          </a:bodyPr>
          <a:lstStyle/>
          <a:p>
            <a:r>
              <a:rPr lang="en-US" dirty="0"/>
              <a:t>Do anything possible to protect and support you and your staff’s emotional needs. </a:t>
            </a:r>
          </a:p>
        </p:txBody>
      </p:sp>
      <p:sp>
        <p:nvSpPr>
          <p:cNvPr id="3" name="Content Placeholder 2">
            <a:extLst>
              <a:ext uri="{FF2B5EF4-FFF2-40B4-BE49-F238E27FC236}">
                <a16:creationId xmlns:a16="http://schemas.microsoft.com/office/drawing/2014/main" id="{5D497A39-AE10-61BF-05E6-4237F7486A17}"/>
              </a:ext>
            </a:extLst>
          </p:cNvPr>
          <p:cNvSpPr>
            <a:spLocks noGrp="1"/>
          </p:cNvSpPr>
          <p:nvPr>
            <p:ph idx="1"/>
          </p:nvPr>
        </p:nvSpPr>
        <p:spPr>
          <a:xfrm>
            <a:off x="957263" y="1449421"/>
            <a:ext cx="11163401" cy="5408579"/>
          </a:xfrm>
        </p:spPr>
        <p:txBody>
          <a:bodyPr>
            <a:normAutofit/>
          </a:bodyPr>
          <a:lstStyle/>
          <a:p>
            <a:pPr marL="514350" indent="-514350">
              <a:buAutoNum type="arabicPeriod"/>
            </a:pPr>
            <a:r>
              <a:rPr lang="en-US" sz="2800" dirty="0"/>
              <a:t>What worked, for us, were virtual wellness groups, offered three times a week. Relaxation; self awareness; Social Resilience strategies; and just talking. </a:t>
            </a:r>
          </a:p>
          <a:p>
            <a:pPr marL="514350" indent="-514350">
              <a:buAutoNum type="arabicPeriod"/>
            </a:pPr>
            <a:r>
              <a:rPr lang="en-US" sz="2800" dirty="0"/>
              <a:t>Posting your company’s EAP contact info, over and over. </a:t>
            </a:r>
          </a:p>
          <a:p>
            <a:pPr marL="514350" indent="-514350">
              <a:buAutoNum type="arabicPeriod"/>
            </a:pPr>
            <a:r>
              <a:rPr lang="en-US" sz="2800" dirty="0"/>
              <a:t>Training managers to watch for emotional distress in staff and to refer them to EAP.</a:t>
            </a:r>
          </a:p>
          <a:p>
            <a:pPr marL="514350" indent="-514350">
              <a:buAutoNum type="arabicPeriod"/>
            </a:pPr>
            <a:r>
              <a:rPr lang="en-US" sz="2800" dirty="0"/>
              <a:t>Having virtual or onsite staff meetings more frequently. For me that meant every week. Instead of once a month. With fun involved like games and food. </a:t>
            </a:r>
          </a:p>
          <a:p>
            <a:pPr marL="514350" indent="-514350">
              <a:buAutoNum type="arabicPeriod"/>
            </a:pPr>
            <a:r>
              <a:rPr lang="en-US" sz="2800" dirty="0"/>
              <a:t>Check in with staff that are facing difficult situations. Be sensitive and listen to their stories and help when you can. </a:t>
            </a:r>
          </a:p>
          <a:p>
            <a:pPr marL="514350" indent="-514350">
              <a:buAutoNum type="arabicPeriod"/>
            </a:pPr>
            <a:endParaRPr lang="en-US" sz="3200" dirty="0"/>
          </a:p>
        </p:txBody>
      </p:sp>
    </p:spTree>
    <p:extLst>
      <p:ext uri="{BB962C8B-B14F-4D97-AF65-F5344CB8AC3E}">
        <p14:creationId xmlns:p14="http://schemas.microsoft.com/office/powerpoint/2010/main" val="24325578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FE0F5-5EF1-1CC8-DE50-038246CF9AC3}"/>
              </a:ext>
            </a:extLst>
          </p:cNvPr>
          <p:cNvSpPr>
            <a:spLocks noGrp="1"/>
          </p:cNvSpPr>
          <p:nvPr>
            <p:ph type="title"/>
          </p:nvPr>
        </p:nvSpPr>
        <p:spPr>
          <a:xfrm>
            <a:off x="1685925" y="0"/>
            <a:ext cx="9818687" cy="771525"/>
          </a:xfrm>
        </p:spPr>
        <p:txBody>
          <a:bodyPr>
            <a:normAutofit/>
          </a:bodyPr>
          <a:lstStyle/>
          <a:p>
            <a:r>
              <a:rPr lang="en-US" dirty="0"/>
              <a:t>Seclusion and Restraint Use</a:t>
            </a:r>
          </a:p>
        </p:txBody>
      </p:sp>
      <p:sp>
        <p:nvSpPr>
          <p:cNvPr id="3" name="Content Placeholder 2">
            <a:extLst>
              <a:ext uri="{FF2B5EF4-FFF2-40B4-BE49-F238E27FC236}">
                <a16:creationId xmlns:a16="http://schemas.microsoft.com/office/drawing/2014/main" id="{962F7784-CC66-9B46-305C-3D72C04F415A}"/>
              </a:ext>
            </a:extLst>
          </p:cNvPr>
          <p:cNvSpPr>
            <a:spLocks noGrp="1"/>
          </p:cNvSpPr>
          <p:nvPr>
            <p:ph idx="1"/>
          </p:nvPr>
        </p:nvSpPr>
        <p:spPr>
          <a:xfrm>
            <a:off x="885825" y="971551"/>
            <a:ext cx="11144250" cy="5657850"/>
          </a:xfrm>
        </p:spPr>
        <p:txBody>
          <a:bodyPr>
            <a:normAutofit lnSpcReduction="10000"/>
          </a:bodyPr>
          <a:lstStyle/>
          <a:p>
            <a:pPr marL="514350" indent="-514350">
              <a:buAutoNum type="arabicPeriod"/>
            </a:pPr>
            <a:r>
              <a:rPr lang="en-US" sz="2800" dirty="0"/>
              <a:t>Again, difficult years. When we first responded to the Covid-19 crisis we did not know much so we shut down services and freedom of movement for the people we serve. </a:t>
            </a:r>
          </a:p>
          <a:p>
            <a:pPr marL="514350" indent="-514350">
              <a:buAutoNum type="arabicPeriod"/>
            </a:pPr>
            <a:r>
              <a:rPr lang="en-US" sz="2800" dirty="0"/>
              <a:t>Some understood, others did not, and all were upset, frustrated, angry and powerless. Kind of like we were. </a:t>
            </a:r>
          </a:p>
          <a:p>
            <a:pPr marL="514350" indent="-514350">
              <a:buAutoNum type="arabicPeriod"/>
            </a:pPr>
            <a:r>
              <a:rPr lang="en-US" sz="2800" dirty="0"/>
              <a:t>S/R use went up, no surprise. When both staff and the people we serve are upset and irritable that is what happens. </a:t>
            </a:r>
          </a:p>
          <a:p>
            <a:pPr marL="514350" indent="-514350">
              <a:buAutoNum type="arabicPeriod"/>
            </a:pPr>
            <a:r>
              <a:rPr lang="en-US" sz="2800" dirty="0"/>
              <a:t>I am hopeful that if and when the next pandemic occurs we will take our lessons learned and try and mitigate our risk averse responses, a bit. Manage again based on strengths along with better understanding the inherent risks in what we do. </a:t>
            </a:r>
          </a:p>
        </p:txBody>
      </p:sp>
    </p:spTree>
    <p:extLst>
      <p:ext uri="{BB962C8B-B14F-4D97-AF65-F5344CB8AC3E}">
        <p14:creationId xmlns:p14="http://schemas.microsoft.com/office/powerpoint/2010/main" val="32391817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65BBA-7B8E-40E2-1853-EF92A4641469}"/>
              </a:ext>
            </a:extLst>
          </p:cNvPr>
          <p:cNvSpPr>
            <a:spLocks noGrp="1"/>
          </p:cNvSpPr>
          <p:nvPr>
            <p:ph type="title"/>
          </p:nvPr>
        </p:nvSpPr>
        <p:spPr>
          <a:xfrm>
            <a:off x="1459149" y="251928"/>
            <a:ext cx="10045463" cy="1035696"/>
          </a:xfrm>
        </p:spPr>
        <p:txBody>
          <a:bodyPr/>
          <a:lstStyle/>
          <a:p>
            <a:r>
              <a:rPr lang="en-US" dirty="0"/>
              <a:t>Role Model Resiliency</a:t>
            </a:r>
          </a:p>
        </p:txBody>
      </p:sp>
      <p:sp>
        <p:nvSpPr>
          <p:cNvPr id="3" name="Content Placeholder 2">
            <a:extLst>
              <a:ext uri="{FF2B5EF4-FFF2-40B4-BE49-F238E27FC236}">
                <a16:creationId xmlns:a16="http://schemas.microsoft.com/office/drawing/2014/main" id="{5D497A39-AE10-61BF-05E6-4237F7486A17}"/>
              </a:ext>
            </a:extLst>
          </p:cNvPr>
          <p:cNvSpPr>
            <a:spLocks noGrp="1"/>
          </p:cNvSpPr>
          <p:nvPr>
            <p:ph idx="1"/>
          </p:nvPr>
        </p:nvSpPr>
        <p:spPr>
          <a:xfrm>
            <a:off x="1235414" y="1287623"/>
            <a:ext cx="10632331" cy="5414733"/>
          </a:xfrm>
        </p:spPr>
        <p:txBody>
          <a:bodyPr>
            <a:normAutofit lnSpcReduction="10000"/>
          </a:bodyPr>
          <a:lstStyle/>
          <a:p>
            <a:pPr marL="514350" indent="-514350">
              <a:buAutoNum type="arabicPeriod"/>
            </a:pPr>
            <a:r>
              <a:rPr lang="en-US" sz="2800" dirty="0"/>
              <a:t>We all have strong resiliency. Obviously, as we are still working and engaged in your work. </a:t>
            </a:r>
          </a:p>
          <a:p>
            <a:pPr marL="514350" indent="-514350">
              <a:buAutoNum type="arabicPeriod"/>
            </a:pPr>
            <a:r>
              <a:rPr lang="en-US" sz="2800" dirty="0"/>
              <a:t>Share with your staff, family and friends what you are doing to stay healthy. And if you are only working and not having any fun, pay attention. </a:t>
            </a:r>
          </a:p>
          <a:p>
            <a:pPr marL="514350" indent="-514350">
              <a:buAutoNum type="arabicPeriod"/>
            </a:pPr>
            <a:r>
              <a:rPr lang="en-US" sz="2800" dirty="0"/>
              <a:t>Cooking, gardening, exercise, work games, fantasy football, adult coloring books, golf, horseback riding, hiking, card games, Wordle, walking a dog, just walking. </a:t>
            </a:r>
          </a:p>
          <a:p>
            <a:pPr marL="514350" indent="-514350">
              <a:buAutoNum type="arabicPeriod"/>
            </a:pPr>
            <a:r>
              <a:rPr lang="en-US" sz="2800" dirty="0"/>
              <a:t>Get a hobby that makes you feel good. And teach your kids and friends and family to do the same. My guess is that this is not the last pandemic in our lifetimes. And these strategies work. </a:t>
            </a:r>
          </a:p>
          <a:p>
            <a:pPr marL="514350" indent="-514350">
              <a:buAutoNum type="arabicPeriod"/>
            </a:pPr>
            <a:endParaRPr lang="en-US" sz="3200" dirty="0"/>
          </a:p>
        </p:txBody>
      </p:sp>
    </p:spTree>
    <p:extLst>
      <p:ext uri="{BB962C8B-B14F-4D97-AF65-F5344CB8AC3E}">
        <p14:creationId xmlns:p14="http://schemas.microsoft.com/office/powerpoint/2010/main" val="34736249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65BBA-7B8E-40E2-1853-EF92A4641469}"/>
              </a:ext>
            </a:extLst>
          </p:cNvPr>
          <p:cNvSpPr>
            <a:spLocks noGrp="1"/>
          </p:cNvSpPr>
          <p:nvPr>
            <p:ph type="title"/>
          </p:nvPr>
        </p:nvSpPr>
        <p:spPr>
          <a:xfrm>
            <a:off x="1679511" y="251928"/>
            <a:ext cx="9825102" cy="1035696"/>
          </a:xfrm>
        </p:spPr>
        <p:txBody>
          <a:bodyPr/>
          <a:lstStyle/>
          <a:p>
            <a:r>
              <a:rPr lang="en-US" dirty="0"/>
              <a:t>Video</a:t>
            </a:r>
          </a:p>
        </p:txBody>
      </p:sp>
      <p:sp>
        <p:nvSpPr>
          <p:cNvPr id="3" name="Content Placeholder 2">
            <a:extLst>
              <a:ext uri="{FF2B5EF4-FFF2-40B4-BE49-F238E27FC236}">
                <a16:creationId xmlns:a16="http://schemas.microsoft.com/office/drawing/2014/main" id="{5D497A39-AE10-61BF-05E6-4237F7486A17}"/>
              </a:ext>
            </a:extLst>
          </p:cNvPr>
          <p:cNvSpPr>
            <a:spLocks noGrp="1"/>
          </p:cNvSpPr>
          <p:nvPr>
            <p:ph idx="1"/>
          </p:nvPr>
        </p:nvSpPr>
        <p:spPr>
          <a:xfrm>
            <a:off x="1679510" y="1679510"/>
            <a:ext cx="10198359" cy="4665306"/>
          </a:xfrm>
        </p:spPr>
        <p:txBody>
          <a:bodyPr>
            <a:normAutofit/>
          </a:bodyPr>
          <a:lstStyle/>
          <a:p>
            <a:pPr marL="0" indent="0">
              <a:buNone/>
            </a:pPr>
            <a:endParaRPr lang="en-US" sz="3200" dirty="0"/>
          </a:p>
          <a:p>
            <a:pPr marL="0" indent="0">
              <a:buNone/>
            </a:pPr>
            <a:endParaRPr lang="en-US" sz="3200" dirty="0"/>
          </a:p>
          <a:p>
            <a:pPr marL="0" indent="0">
              <a:buNone/>
            </a:pPr>
            <a:r>
              <a:rPr lang="en-US" sz="3200" dirty="0">
                <a:hlinkClick r:id="rId2"/>
              </a:rPr>
              <a:t>https://m.facebook.com/nurseblake/videos/jcaho-visits/636470307591175/</a:t>
            </a:r>
            <a:r>
              <a:rPr lang="en-US" sz="3200" dirty="0"/>
              <a:t> </a:t>
            </a:r>
          </a:p>
        </p:txBody>
      </p:sp>
    </p:spTree>
    <p:extLst>
      <p:ext uri="{BB962C8B-B14F-4D97-AF65-F5344CB8AC3E}">
        <p14:creationId xmlns:p14="http://schemas.microsoft.com/office/powerpoint/2010/main" val="2192067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FC06C-DD22-63E2-A57D-2ED131FC7A41}"/>
              </a:ext>
            </a:extLst>
          </p:cNvPr>
          <p:cNvSpPr>
            <a:spLocks noGrp="1"/>
          </p:cNvSpPr>
          <p:nvPr>
            <p:ph type="title"/>
          </p:nvPr>
        </p:nvSpPr>
        <p:spPr>
          <a:xfrm>
            <a:off x="1728789" y="214314"/>
            <a:ext cx="9775824" cy="900112"/>
          </a:xfrm>
        </p:spPr>
        <p:txBody>
          <a:bodyPr/>
          <a:lstStyle/>
          <a:p>
            <a:r>
              <a:rPr lang="en-US" dirty="0"/>
              <a:t>References</a:t>
            </a:r>
          </a:p>
        </p:txBody>
      </p:sp>
      <p:sp>
        <p:nvSpPr>
          <p:cNvPr id="3" name="Content Placeholder 2">
            <a:extLst>
              <a:ext uri="{FF2B5EF4-FFF2-40B4-BE49-F238E27FC236}">
                <a16:creationId xmlns:a16="http://schemas.microsoft.com/office/drawing/2014/main" id="{B73436A6-3B08-B642-E5B8-6C482BD7299F}"/>
              </a:ext>
            </a:extLst>
          </p:cNvPr>
          <p:cNvSpPr>
            <a:spLocks noGrp="1"/>
          </p:cNvSpPr>
          <p:nvPr>
            <p:ph idx="1"/>
          </p:nvPr>
        </p:nvSpPr>
        <p:spPr>
          <a:xfrm>
            <a:off x="2078574" y="1728788"/>
            <a:ext cx="8911688" cy="4653922"/>
          </a:xfrm>
        </p:spPr>
        <p:txBody>
          <a:bodyPr>
            <a:normAutofit lnSpcReduction="10000"/>
          </a:bodyPr>
          <a:lstStyle/>
          <a:p>
            <a:r>
              <a:rPr lang="en-US" sz="2400" dirty="0"/>
              <a:t>Huckshorn, K.A. (2022). Anecdotal records and notes from 2020 to 2022 on Pandemic Response in Behavioral Health Hospital  and other Community Crisis Programs. </a:t>
            </a:r>
          </a:p>
          <a:p>
            <a:pPr marL="0" indent="0">
              <a:buNone/>
            </a:pPr>
            <a:endParaRPr lang="en-US" sz="2400" dirty="0"/>
          </a:p>
          <a:p>
            <a:r>
              <a:rPr lang="en-US" sz="2400" dirty="0"/>
              <a:t>Katella, K. (2021). Eight lessons we can learn from the Covid-19 Pandemic. Found at </a:t>
            </a:r>
            <a:r>
              <a:rPr lang="en-US" sz="2400" dirty="0">
                <a:hlinkClick r:id="rId2"/>
              </a:rPr>
              <a:t>https://www.yalemedicine.org/news/8-lessons-covid-19-pandemic</a:t>
            </a:r>
            <a:endParaRPr lang="en-US" sz="2400" dirty="0"/>
          </a:p>
          <a:p>
            <a:endParaRPr lang="en-US" sz="2400" dirty="0"/>
          </a:p>
          <a:p>
            <a:r>
              <a:rPr lang="en-US" sz="2400" dirty="0"/>
              <a:t>Wei, E.K.: Long, T.; and Katz, M.H. (2021). Nine lessons from the Covid-19 pandemic for improving hospital care and health care delivery. </a:t>
            </a:r>
            <a:r>
              <a:rPr lang="en-US" sz="2400" i="1" dirty="0"/>
              <a:t>JAMA.</a:t>
            </a:r>
            <a:r>
              <a:rPr lang="en-US" sz="2400" dirty="0"/>
              <a:t> 181(9), p1161-1163.</a:t>
            </a:r>
          </a:p>
        </p:txBody>
      </p:sp>
    </p:spTree>
    <p:extLst>
      <p:ext uri="{BB962C8B-B14F-4D97-AF65-F5344CB8AC3E}">
        <p14:creationId xmlns:p14="http://schemas.microsoft.com/office/powerpoint/2010/main" val="21219828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DD716-641B-759C-5D83-468ED296EC3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CCD813C-571F-2000-5ED4-086458AE6859}"/>
              </a:ext>
            </a:extLst>
          </p:cNvPr>
          <p:cNvSpPr>
            <a:spLocks noGrp="1"/>
          </p:cNvSpPr>
          <p:nvPr>
            <p:ph idx="1"/>
          </p:nvPr>
        </p:nvSpPr>
        <p:spPr/>
        <p:txBody>
          <a:bodyPr>
            <a:normAutofit/>
          </a:bodyPr>
          <a:lstStyle/>
          <a:p>
            <a:r>
              <a:rPr lang="en-US" sz="6600" dirty="0"/>
              <a:t>Q and A?</a:t>
            </a:r>
          </a:p>
        </p:txBody>
      </p:sp>
    </p:spTree>
    <p:extLst>
      <p:ext uri="{BB962C8B-B14F-4D97-AF65-F5344CB8AC3E}">
        <p14:creationId xmlns:p14="http://schemas.microsoft.com/office/powerpoint/2010/main" val="1382247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65BBA-7B8E-40E2-1853-EF92A4641469}"/>
              </a:ext>
            </a:extLst>
          </p:cNvPr>
          <p:cNvSpPr>
            <a:spLocks noGrp="1"/>
          </p:cNvSpPr>
          <p:nvPr>
            <p:ph type="title"/>
          </p:nvPr>
        </p:nvSpPr>
        <p:spPr>
          <a:xfrm>
            <a:off x="2592925" y="251928"/>
            <a:ext cx="8911687" cy="1035696"/>
          </a:xfrm>
        </p:spPr>
        <p:txBody>
          <a:bodyPr/>
          <a:lstStyle/>
          <a:p>
            <a:r>
              <a:rPr lang="en-US" dirty="0"/>
              <a:t>Training Objectives</a:t>
            </a:r>
          </a:p>
        </p:txBody>
      </p:sp>
      <p:sp>
        <p:nvSpPr>
          <p:cNvPr id="3" name="Content Placeholder 2">
            <a:extLst>
              <a:ext uri="{FF2B5EF4-FFF2-40B4-BE49-F238E27FC236}">
                <a16:creationId xmlns:a16="http://schemas.microsoft.com/office/drawing/2014/main" id="{5D497A39-AE10-61BF-05E6-4237F7486A17}"/>
              </a:ext>
            </a:extLst>
          </p:cNvPr>
          <p:cNvSpPr>
            <a:spLocks noGrp="1"/>
          </p:cNvSpPr>
          <p:nvPr>
            <p:ph idx="1"/>
          </p:nvPr>
        </p:nvSpPr>
        <p:spPr>
          <a:xfrm>
            <a:off x="1800225" y="1100138"/>
            <a:ext cx="10029006" cy="5757862"/>
          </a:xfrm>
        </p:spPr>
        <p:txBody>
          <a:bodyPr>
            <a:normAutofit/>
          </a:bodyPr>
          <a:lstStyle/>
          <a:p>
            <a:pPr marL="514350" indent="-514350">
              <a:buAutoNum type="arabicPeriod"/>
            </a:pPr>
            <a:r>
              <a:rPr lang="en-US" sz="3200" dirty="0"/>
              <a:t>Participants will learn what challenges emerged in the current pandemic</a:t>
            </a:r>
          </a:p>
          <a:p>
            <a:pPr marL="514350" indent="-514350">
              <a:buAutoNum type="arabicPeriod"/>
            </a:pPr>
            <a:r>
              <a:rPr lang="en-US" sz="3200" dirty="0"/>
              <a:t>Participants will be able to describe three actions steps that should be embedded in their organization to manage now and next time. </a:t>
            </a:r>
          </a:p>
          <a:p>
            <a:pPr marL="514350" indent="-514350">
              <a:buAutoNum type="arabicPeriod"/>
            </a:pPr>
            <a:r>
              <a:rPr lang="en-US" sz="3200" dirty="0"/>
              <a:t>The use of seclusion and restraint went up, nationally, due to lock downs and risk aversive practices; this was all we knew then. Two years later name two new learnings that might help.  </a:t>
            </a:r>
          </a:p>
        </p:txBody>
      </p:sp>
    </p:spTree>
    <p:extLst>
      <p:ext uri="{BB962C8B-B14F-4D97-AF65-F5344CB8AC3E}">
        <p14:creationId xmlns:p14="http://schemas.microsoft.com/office/powerpoint/2010/main" val="2083024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65BBA-7B8E-40E2-1853-EF92A4641469}"/>
              </a:ext>
            </a:extLst>
          </p:cNvPr>
          <p:cNvSpPr>
            <a:spLocks noGrp="1"/>
          </p:cNvSpPr>
          <p:nvPr>
            <p:ph type="title"/>
          </p:nvPr>
        </p:nvSpPr>
        <p:spPr>
          <a:xfrm>
            <a:off x="2164703" y="251928"/>
            <a:ext cx="9339910" cy="1278292"/>
          </a:xfrm>
        </p:spPr>
        <p:txBody>
          <a:bodyPr/>
          <a:lstStyle/>
          <a:p>
            <a:r>
              <a:rPr lang="en-US" dirty="0"/>
              <a:t>Congratulations for still being with us and, in this audience today</a:t>
            </a:r>
          </a:p>
        </p:txBody>
      </p:sp>
      <p:sp>
        <p:nvSpPr>
          <p:cNvPr id="3" name="Content Placeholder 2">
            <a:extLst>
              <a:ext uri="{FF2B5EF4-FFF2-40B4-BE49-F238E27FC236}">
                <a16:creationId xmlns:a16="http://schemas.microsoft.com/office/drawing/2014/main" id="{5D497A39-AE10-61BF-05E6-4237F7486A17}"/>
              </a:ext>
            </a:extLst>
          </p:cNvPr>
          <p:cNvSpPr>
            <a:spLocks noGrp="1"/>
          </p:cNvSpPr>
          <p:nvPr>
            <p:ph idx="1"/>
          </p:nvPr>
        </p:nvSpPr>
        <p:spPr>
          <a:xfrm>
            <a:off x="1586204" y="1884784"/>
            <a:ext cx="10291665" cy="4460032"/>
          </a:xfrm>
        </p:spPr>
        <p:txBody>
          <a:bodyPr>
            <a:normAutofit fontScale="92500"/>
          </a:bodyPr>
          <a:lstStyle/>
          <a:p>
            <a:r>
              <a:rPr lang="en-US" sz="2800" dirty="0"/>
              <a:t>This has been the hardest two years of my 42-year career. </a:t>
            </a:r>
          </a:p>
          <a:p>
            <a:r>
              <a:rPr lang="en-US" sz="2800" dirty="0"/>
              <a:t>Thanks for still being here. We have all “lived” the “unknowns”; the fear; the lack of PPE; the Great Resignation; the “I am working virtually phenomena” (when some of our colleagues looked like they were mowing the lawn or shopping…”; and the actual I AM working virtually but don’t know how to connect to ZOOM (or Teams or Basecamp or Trello or Google Meet or Ring Central) or whatever. </a:t>
            </a:r>
          </a:p>
          <a:p>
            <a:r>
              <a:rPr lang="en-US" sz="2800" dirty="0"/>
              <a:t>It has been a very different, and difficult, two years for most of us. </a:t>
            </a:r>
          </a:p>
        </p:txBody>
      </p:sp>
    </p:spTree>
    <p:extLst>
      <p:ext uri="{BB962C8B-B14F-4D97-AF65-F5344CB8AC3E}">
        <p14:creationId xmlns:p14="http://schemas.microsoft.com/office/powerpoint/2010/main" val="3355726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65BBA-7B8E-40E2-1853-EF92A4641469}"/>
              </a:ext>
            </a:extLst>
          </p:cNvPr>
          <p:cNvSpPr>
            <a:spLocks noGrp="1"/>
          </p:cNvSpPr>
          <p:nvPr>
            <p:ph type="title"/>
          </p:nvPr>
        </p:nvSpPr>
        <p:spPr>
          <a:xfrm>
            <a:off x="1688841" y="158621"/>
            <a:ext cx="9815771" cy="1474236"/>
          </a:xfrm>
        </p:spPr>
        <p:txBody>
          <a:bodyPr>
            <a:normAutofit fontScale="90000"/>
          </a:bodyPr>
          <a:lstStyle/>
          <a:p>
            <a:r>
              <a:rPr lang="en-US" dirty="0"/>
              <a:t>Learnings from the Pandemic for Behavioral Health Settings; We need to prepare for another.</a:t>
            </a:r>
          </a:p>
        </p:txBody>
      </p:sp>
      <p:sp>
        <p:nvSpPr>
          <p:cNvPr id="3" name="Content Placeholder 2">
            <a:extLst>
              <a:ext uri="{FF2B5EF4-FFF2-40B4-BE49-F238E27FC236}">
                <a16:creationId xmlns:a16="http://schemas.microsoft.com/office/drawing/2014/main" id="{5D497A39-AE10-61BF-05E6-4237F7486A17}"/>
              </a:ext>
            </a:extLst>
          </p:cNvPr>
          <p:cNvSpPr>
            <a:spLocks noGrp="1"/>
          </p:cNvSpPr>
          <p:nvPr>
            <p:ph idx="1"/>
          </p:nvPr>
        </p:nvSpPr>
        <p:spPr>
          <a:xfrm>
            <a:off x="914399" y="1257300"/>
            <a:ext cx="11087101" cy="5729288"/>
          </a:xfrm>
        </p:spPr>
        <p:txBody>
          <a:bodyPr>
            <a:normAutofit lnSpcReduction="10000"/>
          </a:bodyPr>
          <a:lstStyle/>
          <a:p>
            <a:pPr marL="0" indent="0">
              <a:buNone/>
            </a:pPr>
            <a:r>
              <a:rPr lang="en-US" sz="2400" dirty="0"/>
              <a:t>1. PPE are useful tools, especially masks.</a:t>
            </a:r>
          </a:p>
          <a:p>
            <a:pPr marL="0" indent="0">
              <a:buNone/>
            </a:pPr>
            <a:r>
              <a:rPr lang="en-US" sz="2400" dirty="0"/>
              <a:t>2. Working from home should demand the same effort as “going into work.”</a:t>
            </a:r>
          </a:p>
          <a:p>
            <a:pPr marL="0" indent="0">
              <a:buNone/>
            </a:pPr>
            <a:r>
              <a:rPr lang="en-US" sz="2400" dirty="0"/>
              <a:t>3. Virtual management of staff “on the ground” does not work very well. Managers need to show up onsite.</a:t>
            </a:r>
          </a:p>
          <a:p>
            <a:pPr marL="0" indent="0">
              <a:buNone/>
            </a:pPr>
            <a:r>
              <a:rPr lang="en-US" sz="2400" dirty="0"/>
              <a:t>4. Telehealth Skills are important now but be aware of your staff that may not have these tools at home.</a:t>
            </a:r>
          </a:p>
          <a:p>
            <a:pPr marL="0" indent="0">
              <a:buNone/>
            </a:pPr>
            <a:r>
              <a:rPr lang="en-US" sz="2400" dirty="0"/>
              <a:t>5. Recruitment and Retention issues.</a:t>
            </a:r>
          </a:p>
          <a:p>
            <a:pPr marL="0" indent="0">
              <a:buNone/>
            </a:pPr>
            <a:r>
              <a:rPr lang="en-US" sz="2400" dirty="0"/>
              <a:t>6. Leaders need to role model getting vaccines.</a:t>
            </a:r>
          </a:p>
          <a:p>
            <a:pPr marL="0" indent="0">
              <a:buNone/>
            </a:pPr>
            <a:r>
              <a:rPr lang="en-US" sz="2400" dirty="0"/>
              <a:t>7. Managers need to do anything possible to take care of staff’s emotional needs.</a:t>
            </a:r>
          </a:p>
          <a:p>
            <a:pPr marL="0" indent="0">
              <a:buNone/>
            </a:pPr>
            <a:r>
              <a:rPr lang="en-US" sz="2400" dirty="0"/>
              <a:t>8. Seclusion and restraint use.</a:t>
            </a:r>
          </a:p>
          <a:p>
            <a:pPr marL="0" indent="0">
              <a:buNone/>
            </a:pPr>
            <a:r>
              <a:rPr lang="en-US" sz="2400" dirty="0"/>
              <a:t>9. We humans are resilient, </a:t>
            </a:r>
            <a:r>
              <a:rPr lang="en-US" sz="2400" b="1" i="1" dirty="0"/>
              <a:t>celebrate that</a:t>
            </a:r>
            <a:r>
              <a:rPr lang="en-US" sz="2400" dirty="0"/>
              <a:t>, reduce stress, do something fun everyday.  </a:t>
            </a:r>
          </a:p>
          <a:p>
            <a:endParaRPr lang="en-US" sz="2800" dirty="0"/>
          </a:p>
          <a:p>
            <a:endParaRPr lang="en-US" sz="2800" dirty="0"/>
          </a:p>
          <a:p>
            <a:endParaRPr lang="en-US" sz="2800" dirty="0"/>
          </a:p>
        </p:txBody>
      </p:sp>
    </p:spTree>
    <p:extLst>
      <p:ext uri="{BB962C8B-B14F-4D97-AF65-F5344CB8AC3E}">
        <p14:creationId xmlns:p14="http://schemas.microsoft.com/office/powerpoint/2010/main" val="3582237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65BBA-7B8E-40E2-1853-EF92A4641469}"/>
              </a:ext>
            </a:extLst>
          </p:cNvPr>
          <p:cNvSpPr>
            <a:spLocks noGrp="1"/>
          </p:cNvSpPr>
          <p:nvPr>
            <p:ph type="title"/>
          </p:nvPr>
        </p:nvSpPr>
        <p:spPr>
          <a:xfrm>
            <a:off x="2592925" y="251927"/>
            <a:ext cx="8911687" cy="1207221"/>
          </a:xfrm>
        </p:spPr>
        <p:txBody>
          <a:bodyPr>
            <a:normAutofit fontScale="90000"/>
          </a:bodyPr>
          <a:lstStyle/>
          <a:p>
            <a:r>
              <a:rPr lang="en-US" sz="4400" dirty="0"/>
              <a:t>PPE are useful tools, all the time?</a:t>
            </a:r>
          </a:p>
        </p:txBody>
      </p:sp>
      <p:sp>
        <p:nvSpPr>
          <p:cNvPr id="3" name="Content Placeholder 2">
            <a:extLst>
              <a:ext uri="{FF2B5EF4-FFF2-40B4-BE49-F238E27FC236}">
                <a16:creationId xmlns:a16="http://schemas.microsoft.com/office/drawing/2014/main" id="{5D497A39-AE10-61BF-05E6-4237F7486A17}"/>
              </a:ext>
            </a:extLst>
          </p:cNvPr>
          <p:cNvSpPr>
            <a:spLocks noGrp="1"/>
          </p:cNvSpPr>
          <p:nvPr>
            <p:ph idx="1"/>
          </p:nvPr>
        </p:nvSpPr>
        <p:spPr>
          <a:xfrm>
            <a:off x="1171575" y="1459148"/>
            <a:ext cx="10783719" cy="5146924"/>
          </a:xfrm>
        </p:spPr>
        <p:txBody>
          <a:bodyPr>
            <a:normAutofit/>
          </a:bodyPr>
          <a:lstStyle/>
          <a:p>
            <a:r>
              <a:rPr lang="en-US" sz="2800" dirty="0"/>
              <a:t>I, personally, never knew that people in Asia have worn masks on planes and in grocery stores for decades. Brilliant.</a:t>
            </a:r>
          </a:p>
          <a:p>
            <a:r>
              <a:rPr lang="en-US" sz="2800" dirty="0"/>
              <a:t>I did not get flu or a cold for the last 2.5 years. Why? Probably masks. I still am and will continue.</a:t>
            </a:r>
          </a:p>
          <a:p>
            <a:r>
              <a:rPr lang="en-US" sz="2800" dirty="0"/>
              <a:t>We need to stockpile PPE (home and work). This will not be the last pandemic in our lifetimes. Hand sanitizer, masks, gloves, at home. More at work. Make sure your work EOC folks do not slack on this. </a:t>
            </a:r>
          </a:p>
          <a:p>
            <a:r>
              <a:rPr lang="en-US" sz="2800" dirty="0"/>
              <a:t>I did get Covid twice last six months. Vaccines work. Was like having a bad cold. Not fun but did not end up in ICU.</a:t>
            </a:r>
          </a:p>
          <a:p>
            <a:endParaRPr lang="en-US" sz="2800" dirty="0"/>
          </a:p>
        </p:txBody>
      </p:sp>
    </p:spTree>
    <p:extLst>
      <p:ext uri="{BB962C8B-B14F-4D97-AF65-F5344CB8AC3E}">
        <p14:creationId xmlns:p14="http://schemas.microsoft.com/office/powerpoint/2010/main" val="2340792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65BBA-7B8E-40E2-1853-EF92A4641469}"/>
              </a:ext>
            </a:extLst>
          </p:cNvPr>
          <p:cNvSpPr>
            <a:spLocks noGrp="1"/>
          </p:cNvSpPr>
          <p:nvPr>
            <p:ph type="title"/>
          </p:nvPr>
        </p:nvSpPr>
        <p:spPr>
          <a:xfrm>
            <a:off x="2071991" y="251928"/>
            <a:ext cx="9432621" cy="1035696"/>
          </a:xfrm>
        </p:spPr>
        <p:txBody>
          <a:bodyPr>
            <a:normAutofit fontScale="90000"/>
          </a:bodyPr>
          <a:lstStyle/>
          <a:p>
            <a:r>
              <a:rPr lang="en-US" dirty="0"/>
              <a:t>Working from Home should demand the same level of  effort as work…</a:t>
            </a:r>
          </a:p>
        </p:txBody>
      </p:sp>
      <p:sp>
        <p:nvSpPr>
          <p:cNvPr id="3" name="Content Placeholder 2">
            <a:extLst>
              <a:ext uri="{FF2B5EF4-FFF2-40B4-BE49-F238E27FC236}">
                <a16:creationId xmlns:a16="http://schemas.microsoft.com/office/drawing/2014/main" id="{5D497A39-AE10-61BF-05E6-4237F7486A17}"/>
              </a:ext>
            </a:extLst>
          </p:cNvPr>
          <p:cNvSpPr>
            <a:spLocks noGrp="1"/>
          </p:cNvSpPr>
          <p:nvPr>
            <p:ph idx="1"/>
          </p:nvPr>
        </p:nvSpPr>
        <p:spPr>
          <a:xfrm>
            <a:off x="1546698" y="1507787"/>
            <a:ext cx="10331171" cy="5350213"/>
          </a:xfrm>
        </p:spPr>
        <p:txBody>
          <a:bodyPr>
            <a:noAutofit/>
          </a:bodyPr>
          <a:lstStyle/>
          <a:p>
            <a:pPr marL="457200" indent="-457200">
              <a:buAutoNum type="arabicPeriod"/>
            </a:pPr>
            <a:r>
              <a:rPr lang="en-US" sz="2400" dirty="0"/>
              <a:t>It does not matter if you are a manager or not. Look the same on ZOOM as you would in office. </a:t>
            </a:r>
          </a:p>
          <a:p>
            <a:pPr marL="457200" indent="-457200">
              <a:buAutoNum type="arabicPeriod"/>
            </a:pPr>
            <a:r>
              <a:rPr lang="en-US" sz="2400" dirty="0"/>
              <a:t>Wearing your PJs may seem ok but “what you wear” can affect your attitude and your motivation for work. Be careful with this. Your work motivation and energy will be noticed, eventually. And try and be “on screen.” That is expected though no one might say so. </a:t>
            </a:r>
          </a:p>
          <a:p>
            <a:pPr marL="457200" indent="-457200">
              <a:buAutoNum type="arabicPeriod"/>
            </a:pPr>
            <a:r>
              <a:rPr lang="en-US" sz="2400" dirty="0"/>
              <a:t>Minimize distractions. Yes, my dog has demanded to be on my lap…nightmare during calls. I now farm her off to doggy day care, my husband, or my neighbors. Or she sits in my lap and I adjust my camera. </a:t>
            </a:r>
          </a:p>
          <a:p>
            <a:pPr marL="457200" indent="-457200">
              <a:buAutoNum type="arabicPeriod"/>
            </a:pPr>
            <a:r>
              <a:rPr lang="en-US" sz="2400" dirty="0"/>
              <a:t>And take breaks from your computer screen. </a:t>
            </a:r>
          </a:p>
        </p:txBody>
      </p:sp>
    </p:spTree>
    <p:extLst>
      <p:ext uri="{BB962C8B-B14F-4D97-AF65-F5344CB8AC3E}">
        <p14:creationId xmlns:p14="http://schemas.microsoft.com/office/powerpoint/2010/main" val="20657245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65BBA-7B8E-40E2-1853-EF92A4641469}"/>
              </a:ext>
            </a:extLst>
          </p:cNvPr>
          <p:cNvSpPr>
            <a:spLocks noGrp="1"/>
          </p:cNvSpPr>
          <p:nvPr>
            <p:ph type="title"/>
          </p:nvPr>
        </p:nvSpPr>
        <p:spPr>
          <a:xfrm>
            <a:off x="1750979" y="251927"/>
            <a:ext cx="9753633" cy="1323953"/>
          </a:xfrm>
        </p:spPr>
        <p:txBody>
          <a:bodyPr/>
          <a:lstStyle/>
          <a:p>
            <a:r>
              <a:rPr lang="en-US" dirty="0"/>
              <a:t>Virtual management of your onsite staff will not work well, over time…</a:t>
            </a:r>
          </a:p>
        </p:txBody>
      </p:sp>
      <p:sp>
        <p:nvSpPr>
          <p:cNvPr id="3" name="Content Placeholder 2">
            <a:extLst>
              <a:ext uri="{FF2B5EF4-FFF2-40B4-BE49-F238E27FC236}">
                <a16:creationId xmlns:a16="http://schemas.microsoft.com/office/drawing/2014/main" id="{5D497A39-AE10-61BF-05E6-4237F7486A17}"/>
              </a:ext>
            </a:extLst>
          </p:cNvPr>
          <p:cNvSpPr>
            <a:spLocks noGrp="1"/>
          </p:cNvSpPr>
          <p:nvPr>
            <p:ph idx="1"/>
          </p:nvPr>
        </p:nvSpPr>
        <p:spPr>
          <a:xfrm>
            <a:off x="1214438" y="1743076"/>
            <a:ext cx="10663431" cy="4764728"/>
          </a:xfrm>
        </p:spPr>
        <p:txBody>
          <a:bodyPr>
            <a:normAutofit/>
          </a:bodyPr>
          <a:lstStyle/>
          <a:p>
            <a:pPr marL="457200" indent="-457200">
              <a:buAutoNum type="arabicPeriod"/>
            </a:pPr>
            <a:r>
              <a:rPr lang="en-US" sz="2400" dirty="0"/>
              <a:t>Why would it? They are there and you are NOT. Unless your manager has a medical risk reason to be online you should expect them to make daily or at least every other day rounds, in person. Staff morale is important during these kinds of crises. </a:t>
            </a:r>
          </a:p>
          <a:p>
            <a:pPr marL="457200" indent="-457200">
              <a:buAutoNum type="arabicPeriod"/>
            </a:pPr>
            <a:r>
              <a:rPr lang="en-US" sz="2400" dirty="0"/>
              <a:t>Virtual management also has a lot of downsides. You cannot see your staff or know what they need. You cannot get a pulse on their morale. You cannot, personally, check in. </a:t>
            </a:r>
          </a:p>
          <a:p>
            <a:pPr marL="457200" indent="-457200">
              <a:buAutoNum type="arabicPeriod"/>
            </a:pPr>
            <a:r>
              <a:rPr lang="en-US" sz="2400" dirty="0"/>
              <a:t>And you cannot know how the pandemic is affecting them related to stress levels or “their emotional triggers” that directly affects use of S/R. Tired stressed staff mean more use of S/R.</a:t>
            </a:r>
          </a:p>
        </p:txBody>
      </p:sp>
    </p:spTree>
    <p:extLst>
      <p:ext uri="{BB962C8B-B14F-4D97-AF65-F5344CB8AC3E}">
        <p14:creationId xmlns:p14="http://schemas.microsoft.com/office/powerpoint/2010/main" val="637293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65BBA-7B8E-40E2-1853-EF92A4641469}"/>
              </a:ext>
            </a:extLst>
          </p:cNvPr>
          <p:cNvSpPr>
            <a:spLocks noGrp="1"/>
          </p:cNvSpPr>
          <p:nvPr>
            <p:ph type="title"/>
          </p:nvPr>
        </p:nvSpPr>
        <p:spPr>
          <a:xfrm>
            <a:off x="2592925" y="251927"/>
            <a:ext cx="8911687" cy="1362863"/>
          </a:xfrm>
        </p:spPr>
        <p:txBody>
          <a:bodyPr/>
          <a:lstStyle/>
          <a:p>
            <a:r>
              <a:rPr lang="en-US" dirty="0"/>
              <a:t>Virtual/Telehealth Work and Barriers/Opportunities</a:t>
            </a:r>
          </a:p>
        </p:txBody>
      </p:sp>
      <p:sp>
        <p:nvSpPr>
          <p:cNvPr id="3" name="Content Placeholder 2">
            <a:extLst>
              <a:ext uri="{FF2B5EF4-FFF2-40B4-BE49-F238E27FC236}">
                <a16:creationId xmlns:a16="http://schemas.microsoft.com/office/drawing/2014/main" id="{5D497A39-AE10-61BF-05E6-4237F7486A17}"/>
              </a:ext>
            </a:extLst>
          </p:cNvPr>
          <p:cNvSpPr>
            <a:spLocks noGrp="1"/>
          </p:cNvSpPr>
          <p:nvPr>
            <p:ph idx="1"/>
          </p:nvPr>
        </p:nvSpPr>
        <p:spPr>
          <a:xfrm>
            <a:off x="1566153" y="1498060"/>
            <a:ext cx="10311716" cy="4846756"/>
          </a:xfrm>
        </p:spPr>
        <p:txBody>
          <a:bodyPr>
            <a:normAutofit/>
          </a:bodyPr>
          <a:lstStyle/>
          <a:p>
            <a:pPr marL="514350" indent="-514350">
              <a:buAutoNum type="arabicPeriod"/>
            </a:pPr>
            <a:r>
              <a:rPr lang="en-US" sz="2800" dirty="0"/>
              <a:t>It is quite possible that your staff will NOT tell you that they do not have home computers to work from. I think that we managers “over assume” that they do. </a:t>
            </a:r>
          </a:p>
          <a:p>
            <a:pPr marL="514350" indent="-514350">
              <a:buAutoNum type="arabicPeriod"/>
            </a:pPr>
            <a:r>
              <a:rPr lang="en-US" sz="2800" dirty="0"/>
              <a:t>You, as a staff member or manager, needs to stay tuned to this issue and provide workarounds when needed. </a:t>
            </a:r>
          </a:p>
          <a:p>
            <a:pPr marL="514350" indent="-514350">
              <a:buAutoNum type="arabicPeriod"/>
            </a:pPr>
            <a:r>
              <a:rPr lang="en-US" sz="2800" dirty="0"/>
              <a:t>And you need to be understanding when you learn that one of your leaders does not have a home computer. Get them one or manage without that communication vehicle. </a:t>
            </a:r>
          </a:p>
        </p:txBody>
      </p:sp>
    </p:spTree>
    <p:extLst>
      <p:ext uri="{BB962C8B-B14F-4D97-AF65-F5344CB8AC3E}">
        <p14:creationId xmlns:p14="http://schemas.microsoft.com/office/powerpoint/2010/main" val="2951188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3BB53-9BB6-D0DD-A8DC-7F8742B97BE1}"/>
              </a:ext>
            </a:extLst>
          </p:cNvPr>
          <p:cNvSpPr>
            <a:spLocks noGrp="1"/>
          </p:cNvSpPr>
          <p:nvPr>
            <p:ph type="title"/>
          </p:nvPr>
        </p:nvSpPr>
        <p:spPr>
          <a:xfrm>
            <a:off x="2228850" y="328611"/>
            <a:ext cx="9658349" cy="1014413"/>
          </a:xfrm>
        </p:spPr>
        <p:txBody>
          <a:bodyPr/>
          <a:lstStyle/>
          <a:p>
            <a:r>
              <a:rPr lang="en-US" dirty="0"/>
              <a:t>Recruitment and Retention</a:t>
            </a:r>
          </a:p>
        </p:txBody>
      </p:sp>
      <p:sp>
        <p:nvSpPr>
          <p:cNvPr id="3" name="Content Placeholder 2">
            <a:extLst>
              <a:ext uri="{FF2B5EF4-FFF2-40B4-BE49-F238E27FC236}">
                <a16:creationId xmlns:a16="http://schemas.microsoft.com/office/drawing/2014/main" id="{1BEB99B6-A47E-E874-A54B-E81F76890E25}"/>
              </a:ext>
            </a:extLst>
          </p:cNvPr>
          <p:cNvSpPr>
            <a:spLocks noGrp="1"/>
          </p:cNvSpPr>
          <p:nvPr>
            <p:ph idx="1"/>
          </p:nvPr>
        </p:nvSpPr>
        <p:spPr>
          <a:xfrm>
            <a:off x="1271588" y="1343025"/>
            <a:ext cx="10615611" cy="5186363"/>
          </a:xfrm>
        </p:spPr>
        <p:txBody>
          <a:bodyPr>
            <a:normAutofit/>
          </a:bodyPr>
          <a:lstStyle/>
          <a:p>
            <a:pPr marL="514350" indent="-514350">
              <a:buAutoNum type="arabicPeriod"/>
            </a:pPr>
            <a:r>
              <a:rPr lang="en-US" sz="2800" dirty="0"/>
              <a:t>We all lost a lot of staff two years ago. Some programs had to close down; if you have  </a:t>
            </a:r>
            <a:r>
              <a:rPr lang="en-US" sz="2800" u="sng" dirty="0"/>
              <a:t>no nurses </a:t>
            </a:r>
            <a:r>
              <a:rPr lang="en-US" sz="2800" dirty="0"/>
              <a:t>you must shut down. No one knows where all these staff went???</a:t>
            </a:r>
          </a:p>
          <a:p>
            <a:pPr marL="514350" indent="-514350">
              <a:buAutoNum type="arabicPeriod"/>
            </a:pPr>
            <a:r>
              <a:rPr lang="en-US" sz="2800" dirty="0"/>
              <a:t>Agencies took full advantage. In my region we are now paying $160/hour for an RN which has only worked because we still have a 30% vacancy rate. </a:t>
            </a:r>
          </a:p>
          <a:p>
            <a:pPr marL="514350" indent="-514350">
              <a:buAutoNum type="arabicPeriod"/>
            </a:pPr>
            <a:r>
              <a:rPr lang="en-US" sz="2800" dirty="0"/>
              <a:t>Most of us were not prepared for this. What finally worked was hefty sign on bonuses, increased salaries, flexible hours, shortened NEO, and staff extenders like Med Assistants and Paramedics. </a:t>
            </a:r>
          </a:p>
          <a:p>
            <a:pPr marL="514350" indent="-514350">
              <a:buAutoNum type="arabicPeriod"/>
            </a:pPr>
            <a:endParaRPr lang="en-US" sz="2800" dirty="0"/>
          </a:p>
        </p:txBody>
      </p:sp>
    </p:spTree>
    <p:extLst>
      <p:ext uri="{BB962C8B-B14F-4D97-AF65-F5344CB8AC3E}">
        <p14:creationId xmlns:p14="http://schemas.microsoft.com/office/powerpoint/2010/main" val="2087426203"/>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904</TotalTime>
  <Words>1642</Words>
  <Application>Microsoft Office PowerPoint</Application>
  <PresentationFormat>Widescreen</PresentationFormat>
  <Paragraphs>80</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Century Gothic</vt:lpstr>
      <vt:lpstr>Wingdings 3</vt:lpstr>
      <vt:lpstr>Wisp</vt:lpstr>
      <vt:lpstr>Lessons from the Pandemic for Behavioral Health Settings in the US</vt:lpstr>
      <vt:lpstr>Training Objectives</vt:lpstr>
      <vt:lpstr>Congratulations for still being with us and, in this audience today</vt:lpstr>
      <vt:lpstr>Learnings from the Pandemic for Behavioral Health Settings; We need to prepare for another.</vt:lpstr>
      <vt:lpstr>PPE are useful tools, all the time?</vt:lpstr>
      <vt:lpstr>Working from Home should demand the same level of  effort as work…</vt:lpstr>
      <vt:lpstr>Virtual management of your onsite staff will not work well, over time…</vt:lpstr>
      <vt:lpstr>Virtual/Telehealth Work and Barriers/Opportunities</vt:lpstr>
      <vt:lpstr>Recruitment and Retention</vt:lpstr>
      <vt:lpstr>Vaccines: They are safe. </vt:lpstr>
      <vt:lpstr>Do anything possible to protect and support you and your staff’s emotional needs. </vt:lpstr>
      <vt:lpstr>Seclusion and Restraint Use</vt:lpstr>
      <vt:lpstr>Role Model Resiliency</vt:lpstr>
      <vt:lpstr>Video</vt:lpstr>
      <vt:lpstr>References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Lessons from the Pandemic for Behavioral Health Settings in the US</dc:title>
  <dc:creator>Kevin Huckshorn</dc:creator>
  <cp:lastModifiedBy>Kevin Huckshorn</cp:lastModifiedBy>
  <cp:revision>6</cp:revision>
  <dcterms:created xsi:type="dcterms:W3CDTF">2022-05-09T02:13:21Z</dcterms:created>
  <dcterms:modified xsi:type="dcterms:W3CDTF">2022-05-10T03:37:54Z</dcterms:modified>
</cp:coreProperties>
</file>